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210 네버랜드" panose="020B0600000101010101" charset="-127"/>
      <p:regular r:id="rId32"/>
    </p:embeddedFont>
    <p:embeddedFont>
      <p:font typeface="210 네버랜드 Light" panose="020B0600000101010101" charset="-127"/>
      <p:regular r:id="rId33"/>
    </p:embeddedFont>
    <p:embeddedFont>
      <p:font typeface="Source Han Sans KR" panose="020B0600000101010101" charset="-127"/>
      <p:regular r:id="rId34"/>
    </p:embeddedFont>
    <p:embeddedFont>
      <p:font typeface="Source Han Sans KR Bold" panose="020B0600000101010101" charset="-127"/>
      <p:regular r:id="rId35"/>
    </p:embeddedFont>
    <p:embeddedFont>
      <p:font typeface="Sanchez" panose="020B0600000101010101"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90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notion.so/20d1025cdaf580bc8b9cdfed533a0f6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universe.roboflow.com/veli-t/firesmokedetection-5w49j/dataset/3"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universe.roboflow.com/roboflow-universe-projects/fire-and-smoke-segmentation/dataset/5"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realpython.com/python-send-email/" TargetMode="External"/><Relationship Id="rId3" Type="http://schemas.openxmlformats.org/officeDocument/2006/relationships/image" Target="../media/image1.png"/><Relationship Id="rId7" Type="http://schemas.openxmlformats.org/officeDocument/2006/relationships/hyperlink" Target="https://docs.opencv.org" TargetMode="External"/><Relationship Id="rId2" Type="http://schemas.openxmlformats.org/officeDocument/2006/relationships/hyperlink" Target="https://github.com/alscom27/firewatch-ai" TargetMode="External"/><Relationship Id="rId1" Type="http://schemas.openxmlformats.org/officeDocument/2006/relationships/slideLayout" Target="../slideLayouts/slideLayout7.xml"/><Relationship Id="rId6" Type="http://schemas.openxmlformats.org/officeDocument/2006/relationships/hyperlink" Target="https://docs.streamlit.io" TargetMode="External"/><Relationship Id="rId5" Type="http://schemas.openxmlformats.org/officeDocument/2006/relationships/hyperlink" Target="https://docs.ultralytics.com" TargetMode="External"/><Relationship Id="rId10" Type="http://schemas.openxmlformats.org/officeDocument/2006/relationships/hyperlink" Target="https://universe.roboflow.com/roboflow-universe-projects/fire-and-smoke-segmentation" TargetMode="External"/><Relationship Id="rId4" Type="http://schemas.openxmlformats.org/officeDocument/2006/relationships/image" Target="../media/image2.svg"/><Relationship Id="rId9" Type="http://schemas.openxmlformats.org/officeDocument/2006/relationships/hyperlink" Target="https://universe.roboflow.com/veli-t/firesmokedetection-5w49j"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771438" y="981075"/>
            <a:ext cx="6745124"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Source Han Sans KR Bold"/>
                <a:ea typeface="Source Han Sans KR Bold"/>
                <a:cs typeface="Source Han Sans KR Bold"/>
                <a:sym typeface="Source Han Sans KR Bold"/>
              </a:rPr>
              <a:t>dmc 이종진</a:t>
            </a:r>
          </a:p>
        </p:txBody>
      </p:sp>
      <p:sp>
        <p:nvSpPr>
          <p:cNvPr id="3" name="TextBox 3"/>
          <p:cNvSpPr txBox="1"/>
          <p:nvPr/>
        </p:nvSpPr>
        <p:spPr>
          <a:xfrm>
            <a:off x="5771438" y="8836025"/>
            <a:ext cx="6745124"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Source Han Sans KR Bold"/>
                <a:ea typeface="Source Han Sans KR Bold"/>
                <a:cs typeface="Source Han Sans KR Bold"/>
                <a:sym typeface="Source Han Sans KR Bold"/>
              </a:rPr>
              <a:t>2025.06.19</a:t>
            </a:r>
          </a:p>
        </p:txBody>
      </p:sp>
      <p:sp>
        <p:nvSpPr>
          <p:cNvPr id="4" name="TextBox 4"/>
          <p:cNvSpPr txBox="1"/>
          <p:nvPr/>
        </p:nvSpPr>
        <p:spPr>
          <a:xfrm>
            <a:off x="2737076" y="2601689"/>
            <a:ext cx="12813848" cy="3540713"/>
          </a:xfrm>
          <a:prstGeom prst="rect">
            <a:avLst/>
          </a:prstGeom>
        </p:spPr>
        <p:txBody>
          <a:bodyPr lIns="0" tIns="0" rIns="0" bIns="0" rtlCol="0" anchor="t">
            <a:spAutoFit/>
          </a:bodyPr>
          <a:lstStyle/>
          <a:p>
            <a:pPr algn="ctr">
              <a:lnSpc>
                <a:spcPts val="14164"/>
              </a:lnSpc>
            </a:pPr>
            <a:r>
              <a:rPr lang="en-US" sz="10117">
                <a:solidFill>
                  <a:srgbClr val="FFFFFF"/>
                </a:solidFill>
                <a:latin typeface="210 네버랜드 Light"/>
                <a:ea typeface="210 네버랜드 Light"/>
                <a:cs typeface="210 네버랜드 Light"/>
                <a:sym typeface="210 네버랜드 Light"/>
              </a:rPr>
              <a:t>실시간 화재·연기 </a:t>
            </a:r>
          </a:p>
          <a:p>
            <a:pPr algn="ctr">
              <a:lnSpc>
                <a:spcPts val="14164"/>
              </a:lnSpc>
              <a:spcBef>
                <a:spcPct val="0"/>
              </a:spcBef>
            </a:pPr>
            <a:r>
              <a:rPr lang="en-US" sz="10117">
                <a:solidFill>
                  <a:srgbClr val="FFFFFF"/>
                </a:solidFill>
                <a:latin typeface="210 네버랜드 Light"/>
                <a:ea typeface="210 네버랜드 Light"/>
                <a:cs typeface="210 네버랜드 Light"/>
                <a:sym typeface="210 네버랜드 Light"/>
              </a:rPr>
              <a:t>경고 알림이</a:t>
            </a:r>
          </a:p>
        </p:txBody>
      </p:sp>
      <p:sp>
        <p:nvSpPr>
          <p:cNvPr id="5" name="TextBox 5"/>
          <p:cNvSpPr txBox="1"/>
          <p:nvPr/>
        </p:nvSpPr>
        <p:spPr>
          <a:xfrm>
            <a:off x="2098742" y="7071283"/>
            <a:ext cx="14090516" cy="504825"/>
          </a:xfrm>
          <a:prstGeom prst="rect">
            <a:avLst/>
          </a:prstGeom>
        </p:spPr>
        <p:txBody>
          <a:bodyPr lIns="0" tIns="0" rIns="0" bIns="0" rtlCol="0" anchor="t">
            <a:spAutoFit/>
          </a:bodyPr>
          <a:lstStyle/>
          <a:p>
            <a:pPr algn="ctr">
              <a:lnSpc>
                <a:spcPts val="3959"/>
              </a:lnSpc>
            </a:pPr>
            <a:r>
              <a:rPr lang="en-US" sz="3299">
                <a:solidFill>
                  <a:srgbClr val="FFFFFF"/>
                </a:solidFill>
                <a:latin typeface="210 네버랜드 Light"/>
                <a:ea typeface="210 네버랜드 Light"/>
                <a:cs typeface="210 네버랜드 Light"/>
                <a:sym typeface="210 네버랜드 Light"/>
              </a:rPr>
              <a:t>YOLO 기반 실시간 화재/연기 탐지 + 경고 조건 감지 + 이메일 알림 발송</a:t>
            </a:r>
          </a:p>
        </p:txBody>
      </p:sp>
      <p:grpSp>
        <p:nvGrpSpPr>
          <p:cNvPr id="6" name="Group 6"/>
          <p:cNvGrpSpPr/>
          <p:nvPr/>
        </p:nvGrpSpPr>
        <p:grpSpPr>
          <a:xfrm>
            <a:off x="-2834811" y="5143500"/>
            <a:ext cx="7727022" cy="6899263"/>
            <a:chOff x="0" y="0"/>
            <a:chExt cx="10302696" cy="9199018"/>
          </a:xfrm>
        </p:grpSpPr>
        <p:grpSp>
          <p:nvGrpSpPr>
            <p:cNvPr id="7" name="Group 7"/>
            <p:cNvGrpSpPr/>
            <p:nvPr/>
          </p:nvGrpSpPr>
          <p:grpSpPr>
            <a:xfrm rot="2429526">
              <a:off x="813599" y="2864154"/>
              <a:ext cx="9482471" cy="1791489"/>
              <a:chOff x="0" y="0"/>
              <a:chExt cx="2057086" cy="388638"/>
            </a:xfrm>
          </p:grpSpPr>
          <p:sp>
            <p:nvSpPr>
              <p:cNvPr id="8" name="Freeform 8"/>
              <p:cNvSpPr/>
              <p:nvPr/>
            </p:nvSpPr>
            <p:spPr>
              <a:xfrm>
                <a:off x="0" y="0"/>
                <a:ext cx="2057086" cy="388638"/>
              </a:xfrm>
              <a:custGeom>
                <a:avLst/>
                <a:gdLst/>
                <a:ahLst/>
                <a:cxnLst/>
                <a:rect l="l" t="t" r="r" b="b"/>
                <a:pathLst>
                  <a:path w="2057086" h="388638">
                    <a:moveTo>
                      <a:pt x="0" y="0"/>
                    </a:moveTo>
                    <a:lnTo>
                      <a:pt x="2057086" y="0"/>
                    </a:lnTo>
                    <a:lnTo>
                      <a:pt x="2057086" y="388638"/>
                    </a:lnTo>
                    <a:lnTo>
                      <a:pt x="0" y="388638"/>
                    </a:lnTo>
                    <a:close/>
                  </a:path>
                </a:pathLst>
              </a:custGeom>
              <a:gradFill rotWithShape="1">
                <a:gsLst>
                  <a:gs pos="0">
                    <a:srgbClr val="05141C">
                      <a:alpha val="100000"/>
                    </a:srgbClr>
                  </a:gs>
                  <a:gs pos="50000">
                    <a:srgbClr val="2D566E">
                      <a:alpha val="100000"/>
                    </a:srgbClr>
                  </a:gs>
                  <a:gs pos="100000">
                    <a:srgbClr val="1C3645">
                      <a:alpha val="0"/>
                    </a:srgbClr>
                  </a:gs>
                </a:gsLst>
                <a:lin ang="0"/>
              </a:gradFill>
            </p:spPr>
          </p:sp>
          <p:sp>
            <p:nvSpPr>
              <p:cNvPr id="9" name="TextBox 9"/>
              <p:cNvSpPr txBox="1"/>
              <p:nvPr/>
            </p:nvSpPr>
            <p:spPr>
              <a:xfrm>
                <a:off x="0" y="-57150"/>
                <a:ext cx="2057086" cy="445788"/>
              </a:xfrm>
              <a:prstGeom prst="rect">
                <a:avLst/>
              </a:prstGeom>
            </p:spPr>
            <p:txBody>
              <a:bodyPr lIns="46256" tIns="46256" rIns="46256" bIns="46256" rtlCol="0" anchor="ctr"/>
              <a:lstStyle/>
              <a:p>
                <a:pPr algn="ctr">
                  <a:lnSpc>
                    <a:spcPts val="3499"/>
                  </a:lnSpc>
                </a:pPr>
                <a:endParaRPr/>
              </a:p>
            </p:txBody>
          </p:sp>
        </p:grpSp>
        <p:grpSp>
          <p:nvGrpSpPr>
            <p:cNvPr id="10" name="Group 10"/>
            <p:cNvGrpSpPr/>
            <p:nvPr/>
          </p:nvGrpSpPr>
          <p:grpSpPr>
            <a:xfrm rot="2429526">
              <a:off x="-989245" y="5413689"/>
              <a:ext cx="9482471" cy="450617"/>
              <a:chOff x="0" y="0"/>
              <a:chExt cx="2057086" cy="97755"/>
            </a:xfrm>
          </p:grpSpPr>
          <p:sp>
            <p:nvSpPr>
              <p:cNvPr id="11" name="Freeform 11"/>
              <p:cNvSpPr/>
              <p:nvPr/>
            </p:nvSpPr>
            <p:spPr>
              <a:xfrm>
                <a:off x="0" y="0"/>
                <a:ext cx="2057086" cy="97755"/>
              </a:xfrm>
              <a:custGeom>
                <a:avLst/>
                <a:gdLst/>
                <a:ahLst/>
                <a:cxnLst/>
                <a:rect l="l" t="t" r="r" b="b"/>
                <a:pathLst>
                  <a:path w="2057086" h="97755">
                    <a:moveTo>
                      <a:pt x="0" y="0"/>
                    </a:moveTo>
                    <a:lnTo>
                      <a:pt x="2057086" y="0"/>
                    </a:lnTo>
                    <a:lnTo>
                      <a:pt x="2057086" y="97755"/>
                    </a:lnTo>
                    <a:lnTo>
                      <a:pt x="0" y="97755"/>
                    </a:lnTo>
                    <a:close/>
                  </a:path>
                </a:pathLst>
              </a:custGeom>
              <a:gradFill rotWithShape="1">
                <a:gsLst>
                  <a:gs pos="0">
                    <a:srgbClr val="0C1E29">
                      <a:alpha val="100000"/>
                    </a:srgbClr>
                  </a:gs>
                  <a:gs pos="50000">
                    <a:srgbClr val="2E9CBA">
                      <a:alpha val="80000"/>
                    </a:srgbClr>
                  </a:gs>
                  <a:gs pos="100000">
                    <a:srgbClr val="05141C">
                      <a:alpha val="0"/>
                    </a:srgbClr>
                  </a:gs>
                </a:gsLst>
                <a:lin ang="0"/>
              </a:gradFill>
            </p:spPr>
          </p:sp>
          <p:sp>
            <p:nvSpPr>
              <p:cNvPr id="12" name="TextBox 12"/>
              <p:cNvSpPr txBox="1"/>
              <p:nvPr/>
            </p:nvSpPr>
            <p:spPr>
              <a:xfrm>
                <a:off x="0" y="-57150"/>
                <a:ext cx="2057086" cy="154905"/>
              </a:xfrm>
              <a:prstGeom prst="rect">
                <a:avLst/>
              </a:prstGeom>
            </p:spPr>
            <p:txBody>
              <a:bodyPr lIns="46256" tIns="46256" rIns="46256" bIns="46256" rtlCol="0" anchor="ctr"/>
              <a:lstStyle/>
              <a:p>
                <a:pPr algn="ctr">
                  <a:lnSpc>
                    <a:spcPts val="3499"/>
                  </a:lnSpc>
                </a:pPr>
                <a:endParaRPr/>
              </a:p>
            </p:txBody>
          </p:sp>
        </p:grpSp>
        <p:grpSp>
          <p:nvGrpSpPr>
            <p:cNvPr id="13" name="Group 13"/>
            <p:cNvGrpSpPr/>
            <p:nvPr/>
          </p:nvGrpSpPr>
          <p:grpSpPr>
            <a:xfrm rot="2429526">
              <a:off x="710295" y="4325317"/>
              <a:ext cx="10249607" cy="1756260"/>
              <a:chOff x="0" y="0"/>
              <a:chExt cx="2223506" cy="380995"/>
            </a:xfrm>
          </p:grpSpPr>
          <p:sp>
            <p:nvSpPr>
              <p:cNvPr id="14" name="Freeform 14"/>
              <p:cNvSpPr/>
              <p:nvPr/>
            </p:nvSpPr>
            <p:spPr>
              <a:xfrm>
                <a:off x="0" y="0"/>
                <a:ext cx="2223506" cy="380995"/>
              </a:xfrm>
              <a:custGeom>
                <a:avLst/>
                <a:gdLst/>
                <a:ahLst/>
                <a:cxnLst/>
                <a:rect l="l" t="t" r="r" b="b"/>
                <a:pathLst>
                  <a:path w="2223506" h="380995">
                    <a:moveTo>
                      <a:pt x="0" y="0"/>
                    </a:moveTo>
                    <a:lnTo>
                      <a:pt x="2223506" y="0"/>
                    </a:lnTo>
                    <a:lnTo>
                      <a:pt x="2223506" y="380995"/>
                    </a:lnTo>
                    <a:lnTo>
                      <a:pt x="0" y="380995"/>
                    </a:lnTo>
                    <a:close/>
                  </a:path>
                </a:pathLst>
              </a:custGeom>
              <a:gradFill rotWithShape="1">
                <a:gsLst>
                  <a:gs pos="0">
                    <a:srgbClr val="05141C">
                      <a:alpha val="100000"/>
                    </a:srgbClr>
                  </a:gs>
                  <a:gs pos="100000">
                    <a:srgbClr val="1C3645">
                      <a:alpha val="100000"/>
                    </a:srgbClr>
                  </a:gs>
                </a:gsLst>
                <a:lin ang="0"/>
              </a:gradFill>
            </p:spPr>
          </p:sp>
          <p:sp>
            <p:nvSpPr>
              <p:cNvPr id="15" name="TextBox 15"/>
              <p:cNvSpPr txBox="1"/>
              <p:nvPr/>
            </p:nvSpPr>
            <p:spPr>
              <a:xfrm>
                <a:off x="0" y="-57150"/>
                <a:ext cx="2223506" cy="438145"/>
              </a:xfrm>
              <a:prstGeom prst="rect">
                <a:avLst/>
              </a:prstGeom>
            </p:spPr>
            <p:txBody>
              <a:bodyPr lIns="46256" tIns="46256" rIns="46256" bIns="46256" rtlCol="0" anchor="ctr"/>
              <a:lstStyle/>
              <a:p>
                <a:pPr algn="ctr">
                  <a:lnSpc>
                    <a:spcPts val="3499"/>
                  </a:lnSpc>
                </a:pPr>
                <a:endParaRPr/>
              </a:p>
            </p:txBody>
          </p:sp>
        </p:grpSp>
        <p:grpSp>
          <p:nvGrpSpPr>
            <p:cNvPr id="16" name="Group 16"/>
            <p:cNvGrpSpPr/>
            <p:nvPr/>
          </p:nvGrpSpPr>
          <p:grpSpPr>
            <a:xfrm rot="2429526">
              <a:off x="601405" y="5238702"/>
              <a:ext cx="9482471" cy="154606"/>
              <a:chOff x="0" y="0"/>
              <a:chExt cx="2057086" cy="33540"/>
            </a:xfrm>
          </p:grpSpPr>
          <p:sp>
            <p:nvSpPr>
              <p:cNvPr id="17" name="Freeform 17"/>
              <p:cNvSpPr/>
              <p:nvPr/>
            </p:nvSpPr>
            <p:spPr>
              <a:xfrm>
                <a:off x="0" y="0"/>
                <a:ext cx="2057086" cy="33540"/>
              </a:xfrm>
              <a:custGeom>
                <a:avLst/>
                <a:gdLst/>
                <a:ahLst/>
                <a:cxnLst/>
                <a:rect l="l" t="t" r="r" b="b"/>
                <a:pathLst>
                  <a:path w="2057086" h="33540">
                    <a:moveTo>
                      <a:pt x="0" y="0"/>
                    </a:moveTo>
                    <a:lnTo>
                      <a:pt x="2057086" y="0"/>
                    </a:lnTo>
                    <a:lnTo>
                      <a:pt x="2057086" y="33540"/>
                    </a:lnTo>
                    <a:lnTo>
                      <a:pt x="0" y="33540"/>
                    </a:lnTo>
                    <a:close/>
                  </a:path>
                </a:pathLst>
              </a:custGeom>
              <a:gradFill rotWithShape="1">
                <a:gsLst>
                  <a:gs pos="0">
                    <a:srgbClr val="0C1E29">
                      <a:alpha val="100000"/>
                    </a:srgbClr>
                  </a:gs>
                  <a:gs pos="50000">
                    <a:srgbClr val="2E9CBA">
                      <a:alpha val="80000"/>
                    </a:srgbClr>
                  </a:gs>
                  <a:gs pos="100000">
                    <a:srgbClr val="05141C">
                      <a:alpha val="0"/>
                    </a:srgbClr>
                  </a:gs>
                </a:gsLst>
                <a:lin ang="0"/>
              </a:gradFill>
            </p:spPr>
          </p:sp>
          <p:sp>
            <p:nvSpPr>
              <p:cNvPr id="18" name="TextBox 18"/>
              <p:cNvSpPr txBox="1"/>
              <p:nvPr/>
            </p:nvSpPr>
            <p:spPr>
              <a:xfrm>
                <a:off x="0" y="-57150"/>
                <a:ext cx="2057086" cy="90690"/>
              </a:xfrm>
              <a:prstGeom prst="rect">
                <a:avLst/>
              </a:prstGeom>
            </p:spPr>
            <p:txBody>
              <a:bodyPr lIns="46256" tIns="46256" rIns="46256" bIns="46256" rtlCol="0" anchor="ctr"/>
              <a:lstStyle/>
              <a:p>
                <a:pPr algn="ctr">
                  <a:lnSpc>
                    <a:spcPts val="3499"/>
                  </a:lnSpc>
                </a:pPr>
                <a:endParaRPr/>
              </a:p>
            </p:txBody>
          </p:sp>
        </p:grpSp>
      </p:grpSp>
      <p:grpSp>
        <p:nvGrpSpPr>
          <p:cNvPr id="19" name="Group 19"/>
          <p:cNvGrpSpPr/>
          <p:nvPr/>
        </p:nvGrpSpPr>
        <p:grpSpPr>
          <a:xfrm rot="-10800000">
            <a:off x="13395789" y="-1755763"/>
            <a:ext cx="7727022" cy="6899263"/>
            <a:chOff x="0" y="0"/>
            <a:chExt cx="10302696" cy="9199018"/>
          </a:xfrm>
        </p:grpSpPr>
        <p:grpSp>
          <p:nvGrpSpPr>
            <p:cNvPr id="20" name="Group 20"/>
            <p:cNvGrpSpPr/>
            <p:nvPr/>
          </p:nvGrpSpPr>
          <p:grpSpPr>
            <a:xfrm rot="2429526">
              <a:off x="813599" y="2864154"/>
              <a:ext cx="9482471" cy="1791489"/>
              <a:chOff x="0" y="0"/>
              <a:chExt cx="2057086" cy="388638"/>
            </a:xfrm>
          </p:grpSpPr>
          <p:sp>
            <p:nvSpPr>
              <p:cNvPr id="21" name="Freeform 21"/>
              <p:cNvSpPr/>
              <p:nvPr/>
            </p:nvSpPr>
            <p:spPr>
              <a:xfrm>
                <a:off x="0" y="0"/>
                <a:ext cx="2057086" cy="388638"/>
              </a:xfrm>
              <a:custGeom>
                <a:avLst/>
                <a:gdLst/>
                <a:ahLst/>
                <a:cxnLst/>
                <a:rect l="l" t="t" r="r" b="b"/>
                <a:pathLst>
                  <a:path w="2057086" h="388638">
                    <a:moveTo>
                      <a:pt x="0" y="0"/>
                    </a:moveTo>
                    <a:lnTo>
                      <a:pt x="2057086" y="0"/>
                    </a:lnTo>
                    <a:lnTo>
                      <a:pt x="2057086" y="388638"/>
                    </a:lnTo>
                    <a:lnTo>
                      <a:pt x="0" y="388638"/>
                    </a:lnTo>
                    <a:close/>
                  </a:path>
                </a:pathLst>
              </a:custGeom>
              <a:gradFill rotWithShape="1">
                <a:gsLst>
                  <a:gs pos="0">
                    <a:srgbClr val="05141C">
                      <a:alpha val="100000"/>
                    </a:srgbClr>
                  </a:gs>
                  <a:gs pos="50000">
                    <a:srgbClr val="2D566E">
                      <a:alpha val="100000"/>
                    </a:srgbClr>
                  </a:gs>
                  <a:gs pos="100000">
                    <a:srgbClr val="1C3645">
                      <a:alpha val="0"/>
                    </a:srgbClr>
                  </a:gs>
                </a:gsLst>
                <a:lin ang="0"/>
              </a:gradFill>
            </p:spPr>
          </p:sp>
          <p:sp>
            <p:nvSpPr>
              <p:cNvPr id="22" name="TextBox 22"/>
              <p:cNvSpPr txBox="1"/>
              <p:nvPr/>
            </p:nvSpPr>
            <p:spPr>
              <a:xfrm>
                <a:off x="0" y="-57150"/>
                <a:ext cx="2057086" cy="445788"/>
              </a:xfrm>
              <a:prstGeom prst="rect">
                <a:avLst/>
              </a:prstGeom>
            </p:spPr>
            <p:txBody>
              <a:bodyPr lIns="46256" tIns="46256" rIns="46256" bIns="46256" rtlCol="0" anchor="ctr"/>
              <a:lstStyle/>
              <a:p>
                <a:pPr algn="ctr">
                  <a:lnSpc>
                    <a:spcPts val="3499"/>
                  </a:lnSpc>
                </a:pPr>
                <a:endParaRPr/>
              </a:p>
            </p:txBody>
          </p:sp>
        </p:grpSp>
        <p:grpSp>
          <p:nvGrpSpPr>
            <p:cNvPr id="23" name="Group 23"/>
            <p:cNvGrpSpPr/>
            <p:nvPr/>
          </p:nvGrpSpPr>
          <p:grpSpPr>
            <a:xfrm rot="2429526">
              <a:off x="-989245" y="5413689"/>
              <a:ext cx="9482471" cy="450617"/>
              <a:chOff x="0" y="0"/>
              <a:chExt cx="2057086" cy="97755"/>
            </a:xfrm>
          </p:grpSpPr>
          <p:sp>
            <p:nvSpPr>
              <p:cNvPr id="24" name="Freeform 24"/>
              <p:cNvSpPr/>
              <p:nvPr/>
            </p:nvSpPr>
            <p:spPr>
              <a:xfrm>
                <a:off x="0" y="0"/>
                <a:ext cx="2057086" cy="97755"/>
              </a:xfrm>
              <a:custGeom>
                <a:avLst/>
                <a:gdLst/>
                <a:ahLst/>
                <a:cxnLst/>
                <a:rect l="l" t="t" r="r" b="b"/>
                <a:pathLst>
                  <a:path w="2057086" h="97755">
                    <a:moveTo>
                      <a:pt x="0" y="0"/>
                    </a:moveTo>
                    <a:lnTo>
                      <a:pt x="2057086" y="0"/>
                    </a:lnTo>
                    <a:lnTo>
                      <a:pt x="2057086" y="97755"/>
                    </a:lnTo>
                    <a:lnTo>
                      <a:pt x="0" y="97755"/>
                    </a:lnTo>
                    <a:close/>
                  </a:path>
                </a:pathLst>
              </a:custGeom>
              <a:gradFill rotWithShape="1">
                <a:gsLst>
                  <a:gs pos="0">
                    <a:srgbClr val="0C1E29">
                      <a:alpha val="100000"/>
                    </a:srgbClr>
                  </a:gs>
                  <a:gs pos="50000">
                    <a:srgbClr val="2E9CBA">
                      <a:alpha val="80000"/>
                    </a:srgbClr>
                  </a:gs>
                  <a:gs pos="100000">
                    <a:srgbClr val="05141C">
                      <a:alpha val="0"/>
                    </a:srgbClr>
                  </a:gs>
                </a:gsLst>
                <a:lin ang="0"/>
              </a:gradFill>
            </p:spPr>
          </p:sp>
          <p:sp>
            <p:nvSpPr>
              <p:cNvPr id="25" name="TextBox 25"/>
              <p:cNvSpPr txBox="1"/>
              <p:nvPr/>
            </p:nvSpPr>
            <p:spPr>
              <a:xfrm>
                <a:off x="0" y="-57150"/>
                <a:ext cx="2057086" cy="154905"/>
              </a:xfrm>
              <a:prstGeom prst="rect">
                <a:avLst/>
              </a:prstGeom>
            </p:spPr>
            <p:txBody>
              <a:bodyPr lIns="46256" tIns="46256" rIns="46256" bIns="46256" rtlCol="0" anchor="ctr"/>
              <a:lstStyle/>
              <a:p>
                <a:pPr algn="ctr">
                  <a:lnSpc>
                    <a:spcPts val="3499"/>
                  </a:lnSpc>
                </a:pPr>
                <a:endParaRPr/>
              </a:p>
            </p:txBody>
          </p:sp>
        </p:grpSp>
        <p:grpSp>
          <p:nvGrpSpPr>
            <p:cNvPr id="26" name="Group 26"/>
            <p:cNvGrpSpPr/>
            <p:nvPr/>
          </p:nvGrpSpPr>
          <p:grpSpPr>
            <a:xfrm rot="2429526">
              <a:off x="710295" y="4325317"/>
              <a:ext cx="10249607" cy="1756260"/>
              <a:chOff x="0" y="0"/>
              <a:chExt cx="2223506" cy="380995"/>
            </a:xfrm>
          </p:grpSpPr>
          <p:sp>
            <p:nvSpPr>
              <p:cNvPr id="27" name="Freeform 27"/>
              <p:cNvSpPr/>
              <p:nvPr/>
            </p:nvSpPr>
            <p:spPr>
              <a:xfrm>
                <a:off x="0" y="0"/>
                <a:ext cx="2223506" cy="380995"/>
              </a:xfrm>
              <a:custGeom>
                <a:avLst/>
                <a:gdLst/>
                <a:ahLst/>
                <a:cxnLst/>
                <a:rect l="l" t="t" r="r" b="b"/>
                <a:pathLst>
                  <a:path w="2223506" h="380995">
                    <a:moveTo>
                      <a:pt x="0" y="0"/>
                    </a:moveTo>
                    <a:lnTo>
                      <a:pt x="2223506" y="0"/>
                    </a:lnTo>
                    <a:lnTo>
                      <a:pt x="2223506" y="380995"/>
                    </a:lnTo>
                    <a:lnTo>
                      <a:pt x="0" y="380995"/>
                    </a:lnTo>
                    <a:close/>
                  </a:path>
                </a:pathLst>
              </a:custGeom>
              <a:gradFill rotWithShape="1">
                <a:gsLst>
                  <a:gs pos="0">
                    <a:srgbClr val="05141C">
                      <a:alpha val="100000"/>
                    </a:srgbClr>
                  </a:gs>
                  <a:gs pos="100000">
                    <a:srgbClr val="1C3645">
                      <a:alpha val="100000"/>
                    </a:srgbClr>
                  </a:gs>
                </a:gsLst>
                <a:lin ang="0"/>
              </a:gradFill>
            </p:spPr>
          </p:sp>
          <p:sp>
            <p:nvSpPr>
              <p:cNvPr id="28" name="TextBox 28"/>
              <p:cNvSpPr txBox="1"/>
              <p:nvPr/>
            </p:nvSpPr>
            <p:spPr>
              <a:xfrm>
                <a:off x="0" y="-57150"/>
                <a:ext cx="2223506" cy="438145"/>
              </a:xfrm>
              <a:prstGeom prst="rect">
                <a:avLst/>
              </a:prstGeom>
            </p:spPr>
            <p:txBody>
              <a:bodyPr lIns="46256" tIns="46256" rIns="46256" bIns="46256" rtlCol="0" anchor="ctr"/>
              <a:lstStyle/>
              <a:p>
                <a:pPr algn="ctr">
                  <a:lnSpc>
                    <a:spcPts val="3499"/>
                  </a:lnSpc>
                </a:pPr>
                <a:endParaRPr/>
              </a:p>
            </p:txBody>
          </p:sp>
        </p:grpSp>
        <p:grpSp>
          <p:nvGrpSpPr>
            <p:cNvPr id="29" name="Group 29"/>
            <p:cNvGrpSpPr/>
            <p:nvPr/>
          </p:nvGrpSpPr>
          <p:grpSpPr>
            <a:xfrm rot="2429526">
              <a:off x="601405" y="5238702"/>
              <a:ext cx="9482471" cy="154606"/>
              <a:chOff x="0" y="0"/>
              <a:chExt cx="2057086" cy="33540"/>
            </a:xfrm>
          </p:grpSpPr>
          <p:sp>
            <p:nvSpPr>
              <p:cNvPr id="30" name="Freeform 30"/>
              <p:cNvSpPr/>
              <p:nvPr/>
            </p:nvSpPr>
            <p:spPr>
              <a:xfrm>
                <a:off x="0" y="0"/>
                <a:ext cx="2057086" cy="33540"/>
              </a:xfrm>
              <a:custGeom>
                <a:avLst/>
                <a:gdLst/>
                <a:ahLst/>
                <a:cxnLst/>
                <a:rect l="l" t="t" r="r" b="b"/>
                <a:pathLst>
                  <a:path w="2057086" h="33540">
                    <a:moveTo>
                      <a:pt x="0" y="0"/>
                    </a:moveTo>
                    <a:lnTo>
                      <a:pt x="2057086" y="0"/>
                    </a:lnTo>
                    <a:lnTo>
                      <a:pt x="2057086" y="33540"/>
                    </a:lnTo>
                    <a:lnTo>
                      <a:pt x="0" y="33540"/>
                    </a:lnTo>
                    <a:close/>
                  </a:path>
                </a:pathLst>
              </a:custGeom>
              <a:gradFill rotWithShape="1">
                <a:gsLst>
                  <a:gs pos="0">
                    <a:srgbClr val="0C1E29">
                      <a:alpha val="100000"/>
                    </a:srgbClr>
                  </a:gs>
                  <a:gs pos="50000">
                    <a:srgbClr val="2E9CBA">
                      <a:alpha val="80000"/>
                    </a:srgbClr>
                  </a:gs>
                  <a:gs pos="100000">
                    <a:srgbClr val="05141C">
                      <a:alpha val="0"/>
                    </a:srgbClr>
                  </a:gs>
                </a:gsLst>
                <a:lin ang="0"/>
              </a:gradFill>
            </p:spPr>
          </p:sp>
          <p:sp>
            <p:nvSpPr>
              <p:cNvPr id="31" name="TextBox 31"/>
              <p:cNvSpPr txBox="1"/>
              <p:nvPr/>
            </p:nvSpPr>
            <p:spPr>
              <a:xfrm>
                <a:off x="0" y="-57150"/>
                <a:ext cx="2057086" cy="90690"/>
              </a:xfrm>
              <a:prstGeom prst="rect">
                <a:avLst/>
              </a:prstGeom>
            </p:spPr>
            <p:txBody>
              <a:bodyPr lIns="46256" tIns="46256" rIns="46256" bIns="46256" rtlCol="0" anchor="ctr"/>
              <a:lstStyle/>
              <a:p>
                <a:pPr algn="ctr">
                  <a:lnSpc>
                    <a:spcPts val="3499"/>
                  </a:lnSpc>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3" name="TextBox 3"/>
          <p:cNvSpPr txBox="1"/>
          <p:nvPr/>
        </p:nvSpPr>
        <p:spPr>
          <a:xfrm>
            <a:off x="8078350" y="1085850"/>
            <a:ext cx="354218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개발 내용</a:t>
            </a:r>
          </a:p>
        </p:txBody>
      </p:sp>
      <p:sp>
        <p:nvSpPr>
          <p:cNvPr id="4" name="TextBox 4"/>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5" name="TextBox 5"/>
          <p:cNvSpPr txBox="1"/>
          <p:nvPr/>
        </p:nvSpPr>
        <p:spPr>
          <a:xfrm>
            <a:off x="1847545" y="3455530"/>
            <a:ext cx="6845322" cy="17367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데이터 셋 : Roboflow - fire/smoke detections &amp; segmentation </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평가 지표 : mAP@0.5, Recall, IoU, 프레임당 FPS, 최초 경고 시간</a:t>
            </a:r>
          </a:p>
        </p:txBody>
      </p:sp>
      <p:grpSp>
        <p:nvGrpSpPr>
          <p:cNvPr id="6" name="Group 6"/>
          <p:cNvGrpSpPr/>
          <p:nvPr/>
        </p:nvGrpSpPr>
        <p:grpSpPr>
          <a:xfrm>
            <a:off x="1323058" y="2343150"/>
            <a:ext cx="7369808" cy="836155"/>
            <a:chOff x="0" y="0"/>
            <a:chExt cx="9826411" cy="1114874"/>
          </a:xfrm>
        </p:grpSpPr>
        <p:grpSp>
          <p:nvGrpSpPr>
            <p:cNvPr id="7" name="Group 7"/>
            <p:cNvGrpSpPr/>
            <p:nvPr/>
          </p:nvGrpSpPr>
          <p:grpSpPr>
            <a:xfrm>
              <a:off x="11147" y="0"/>
              <a:ext cx="9815264" cy="1114874"/>
              <a:chOff x="0" y="0"/>
              <a:chExt cx="2096120" cy="238089"/>
            </a:xfrm>
          </p:grpSpPr>
          <p:sp>
            <p:nvSpPr>
              <p:cNvPr id="8" name="Freeform 8"/>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9" name="TextBox 9"/>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1" name="TextBox 11"/>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사용한 데이터셋 및 평가 지표</a:t>
            </a:r>
          </a:p>
        </p:txBody>
      </p:sp>
      <p:sp>
        <p:nvSpPr>
          <p:cNvPr id="12" name="TextBox 12"/>
          <p:cNvSpPr txBox="1"/>
          <p:nvPr/>
        </p:nvSpPr>
        <p:spPr>
          <a:xfrm>
            <a:off x="10373930" y="4291686"/>
            <a:ext cx="6845322" cy="348932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언어 및 환경 : Python, Streamlit</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영상 처리 : OpenCV</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AI 모델 : YOLO (Ultralytics)</a:t>
            </a:r>
          </a:p>
          <a:p>
            <a:pPr marL="1079492" lvl="2" indent="-359831" algn="l">
              <a:lnSpc>
                <a:spcPts val="3499"/>
              </a:lnSpc>
              <a:buFont typeface="Arial"/>
              <a:buChar char="⚬"/>
            </a:pPr>
            <a:r>
              <a:rPr lang="en-US" sz="2499">
                <a:solidFill>
                  <a:srgbClr val="FFFFFF"/>
                </a:solidFill>
                <a:latin typeface="Source Han Sans KR"/>
                <a:ea typeface="Source Han Sans KR"/>
                <a:cs typeface="Source Han Sans KR"/>
                <a:sym typeface="Source Han Sans KR"/>
              </a:rPr>
              <a:t>YOLOv8s : Detection</a:t>
            </a:r>
          </a:p>
          <a:p>
            <a:pPr marL="1079492" lvl="2" indent="-359831" algn="l">
              <a:lnSpc>
                <a:spcPts val="3499"/>
              </a:lnSpc>
              <a:buFont typeface="Arial"/>
              <a:buChar char="⚬"/>
            </a:pPr>
            <a:r>
              <a:rPr lang="en-US" sz="2499">
                <a:solidFill>
                  <a:srgbClr val="FFFFFF"/>
                </a:solidFill>
                <a:latin typeface="Source Han Sans KR"/>
                <a:ea typeface="Source Han Sans KR"/>
                <a:cs typeface="Source Han Sans KR"/>
                <a:sym typeface="Source Han Sans KR"/>
              </a:rPr>
              <a:t>YOLO11n-seg : Segmentation</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후처리 및 앙상블 : ensemble-boxes (WBF)</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데이터 처리 : Pandas, Numpy</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이메일 알림 : Gmail SMTP</a:t>
            </a:r>
          </a:p>
        </p:txBody>
      </p:sp>
      <p:grpSp>
        <p:nvGrpSpPr>
          <p:cNvPr id="13" name="Group 13"/>
          <p:cNvGrpSpPr/>
          <p:nvPr/>
        </p:nvGrpSpPr>
        <p:grpSpPr>
          <a:xfrm>
            <a:off x="9849444" y="3503155"/>
            <a:ext cx="7369808" cy="836155"/>
            <a:chOff x="0" y="0"/>
            <a:chExt cx="9826411" cy="1114874"/>
          </a:xfrm>
        </p:grpSpPr>
        <p:grpSp>
          <p:nvGrpSpPr>
            <p:cNvPr id="14" name="Group 14"/>
            <p:cNvGrpSpPr/>
            <p:nvPr/>
          </p:nvGrpSpPr>
          <p:grpSpPr>
            <a:xfrm>
              <a:off x="11147" y="0"/>
              <a:ext cx="9815264" cy="1114874"/>
              <a:chOff x="0" y="0"/>
              <a:chExt cx="2096120" cy="238089"/>
            </a:xfrm>
          </p:grpSpPr>
          <p:sp>
            <p:nvSpPr>
              <p:cNvPr id="15" name="Freeform 1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16" name="TextBox 1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7" name="Freeform 1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8" name="TextBox 18"/>
          <p:cNvSpPr txBox="1"/>
          <p:nvPr/>
        </p:nvSpPr>
        <p:spPr>
          <a:xfrm>
            <a:off x="10867466" y="3604051"/>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사용한 기술 스택</a:t>
            </a:r>
          </a:p>
        </p:txBody>
      </p:sp>
      <p:sp>
        <p:nvSpPr>
          <p:cNvPr id="19" name="TextBox 19"/>
          <p:cNvSpPr txBox="1"/>
          <p:nvPr/>
        </p:nvSpPr>
        <p:spPr>
          <a:xfrm>
            <a:off x="1610417" y="7038061"/>
            <a:ext cx="7580234" cy="2174875"/>
          </a:xfrm>
          <a:prstGeom prst="rect">
            <a:avLst/>
          </a:prstGeom>
        </p:spPr>
        <p:txBody>
          <a:bodyPr lIns="0" tIns="0" rIns="0" bIns="0" rtlCol="0" anchor="t">
            <a:spAutoFit/>
          </a:bodyPr>
          <a:lstStyle/>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YOLOv8s로 불/연기 탐지 → 객체별 박스 및 confidence 획득</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YOLO11n-seg로 연기 mask 추출 → 면적 기반 성장  추적</a:t>
            </a:r>
          </a:p>
          <a:p>
            <a:pPr marL="539746" lvl="1" indent="-269873" algn="l">
              <a:lnSpc>
                <a:spcPts val="3499"/>
              </a:lnSpc>
              <a:buFont typeface="Arial"/>
              <a:buChar char="•"/>
            </a:pPr>
            <a:r>
              <a:rPr lang="en-US" sz="2499">
                <a:solidFill>
                  <a:srgbClr val="FFFFFF"/>
                </a:solidFill>
                <a:latin typeface="Source Han Sans KR"/>
                <a:ea typeface="Source Han Sans KR"/>
                <a:cs typeface="Source Han Sans KR"/>
                <a:sym typeface="Source Han Sans KR"/>
              </a:rPr>
              <a:t>두 모델의 결과를 조합 → 위험 패턴 분석 로직에 적용</a:t>
            </a:r>
          </a:p>
        </p:txBody>
      </p:sp>
      <p:grpSp>
        <p:nvGrpSpPr>
          <p:cNvPr id="20" name="Group 20"/>
          <p:cNvGrpSpPr/>
          <p:nvPr/>
        </p:nvGrpSpPr>
        <p:grpSpPr>
          <a:xfrm>
            <a:off x="1323058" y="6144756"/>
            <a:ext cx="7369808" cy="836155"/>
            <a:chOff x="0" y="0"/>
            <a:chExt cx="9826411" cy="1114874"/>
          </a:xfrm>
        </p:grpSpPr>
        <p:grpSp>
          <p:nvGrpSpPr>
            <p:cNvPr id="21" name="Group 21"/>
            <p:cNvGrpSpPr/>
            <p:nvPr/>
          </p:nvGrpSpPr>
          <p:grpSpPr>
            <a:xfrm>
              <a:off x="11147" y="0"/>
              <a:ext cx="9815264" cy="1114874"/>
              <a:chOff x="0" y="0"/>
              <a:chExt cx="2096120" cy="238089"/>
            </a:xfrm>
          </p:grpSpPr>
          <p:sp>
            <p:nvSpPr>
              <p:cNvPr id="22" name="Freeform 22"/>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23" name="TextBox 23"/>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24" name="Freeform 24"/>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25" name="TextBox 25"/>
          <p:cNvSpPr txBox="1"/>
          <p:nvPr/>
        </p:nvSpPr>
        <p:spPr>
          <a:xfrm>
            <a:off x="2341080" y="6245652"/>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모델 아키텍처 개요</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547646" y="280289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547646" y="3874630"/>
            <a:ext cx="15711654" cy="5804853"/>
            <a:chOff x="0" y="0"/>
            <a:chExt cx="4473782" cy="1652891"/>
          </a:xfrm>
        </p:grpSpPr>
        <p:sp>
          <p:nvSpPr>
            <p:cNvPr id="9" name="Freeform 9"/>
            <p:cNvSpPr/>
            <p:nvPr/>
          </p:nvSpPr>
          <p:spPr>
            <a:xfrm>
              <a:off x="0" y="0"/>
              <a:ext cx="4473782" cy="1652891"/>
            </a:xfrm>
            <a:custGeom>
              <a:avLst/>
              <a:gdLst/>
              <a:ahLst/>
              <a:cxnLst/>
              <a:rect l="l" t="t" r="r" b="b"/>
              <a:pathLst>
                <a:path w="4473782" h="1652891">
                  <a:moveTo>
                    <a:pt x="49275" y="0"/>
                  </a:moveTo>
                  <a:lnTo>
                    <a:pt x="4424507" y="0"/>
                  </a:lnTo>
                  <a:cubicBezTo>
                    <a:pt x="4437575" y="0"/>
                    <a:pt x="4450109" y="5191"/>
                    <a:pt x="4459349" y="14432"/>
                  </a:cubicBezTo>
                  <a:cubicBezTo>
                    <a:pt x="4468590" y="23673"/>
                    <a:pt x="4473782" y="36206"/>
                    <a:pt x="4473782" y="49275"/>
                  </a:cubicBezTo>
                  <a:lnTo>
                    <a:pt x="4473782" y="1603616"/>
                  </a:lnTo>
                  <a:cubicBezTo>
                    <a:pt x="4473782" y="1630830"/>
                    <a:pt x="4451721" y="1652891"/>
                    <a:pt x="4424507" y="1652891"/>
                  </a:cubicBezTo>
                  <a:lnTo>
                    <a:pt x="49275" y="1652891"/>
                  </a:lnTo>
                  <a:cubicBezTo>
                    <a:pt x="36206" y="1652891"/>
                    <a:pt x="23673" y="1647699"/>
                    <a:pt x="14432" y="1638459"/>
                  </a:cubicBezTo>
                  <a:cubicBezTo>
                    <a:pt x="5191" y="1629218"/>
                    <a:pt x="0" y="1616684"/>
                    <a:pt x="0" y="1603616"/>
                  </a:cubicBezTo>
                  <a:lnTo>
                    <a:pt x="0" y="49275"/>
                  </a:lnTo>
                  <a:cubicBezTo>
                    <a:pt x="0" y="36206"/>
                    <a:pt x="5191" y="23673"/>
                    <a:pt x="14432" y="14432"/>
                  </a:cubicBezTo>
                  <a:cubicBezTo>
                    <a:pt x="23673" y="5191"/>
                    <a:pt x="36206" y="0"/>
                    <a:pt x="49275" y="0"/>
                  </a:cubicBezTo>
                  <a:close/>
                </a:path>
              </a:pathLst>
            </a:custGeom>
            <a:solidFill>
              <a:srgbClr val="000000">
                <a:alpha val="0"/>
              </a:srgbClr>
            </a:solidFill>
            <a:ln w="28575" cap="rnd">
              <a:solidFill>
                <a:srgbClr val="4AC0DE"/>
              </a:solidFill>
              <a:prstDash val="solid"/>
              <a:round/>
            </a:ln>
          </p:spPr>
        </p:sp>
        <p:sp>
          <p:nvSpPr>
            <p:cNvPr id="10" name="TextBox 10"/>
            <p:cNvSpPr txBox="1"/>
            <p:nvPr/>
          </p:nvSpPr>
          <p:spPr>
            <a:xfrm>
              <a:off x="0" y="-38100"/>
              <a:ext cx="4473782" cy="1690991"/>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8078350" y="1085850"/>
            <a:ext cx="354218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개발 내용</a:t>
            </a:r>
          </a:p>
        </p:txBody>
      </p:sp>
      <p:sp>
        <p:nvSpPr>
          <p:cNvPr id="12" name="TextBox 12"/>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3" name="TextBox 13"/>
          <p:cNvSpPr txBox="1"/>
          <p:nvPr/>
        </p:nvSpPr>
        <p:spPr>
          <a:xfrm>
            <a:off x="12963969" y="2897435"/>
            <a:ext cx="3422661" cy="580391"/>
          </a:xfrm>
          <a:prstGeom prst="rect">
            <a:avLst/>
          </a:prstGeom>
        </p:spPr>
        <p:txBody>
          <a:bodyPr lIns="0" tIns="0" rIns="0" bIns="0" rtlCol="0" anchor="t">
            <a:spAutoFit/>
          </a:bodyPr>
          <a:lstStyle/>
          <a:p>
            <a:pPr marL="734051" lvl="1" indent="-367026" algn="l">
              <a:lnSpc>
                <a:spcPts val="4759"/>
              </a:lnSpc>
              <a:buFont typeface="Arial"/>
              <a:buChar char="•"/>
            </a:pPr>
            <a:r>
              <a:rPr lang="en-US" sz="3399" u="sng">
                <a:solidFill>
                  <a:srgbClr val="FFFFFF"/>
                </a:solidFill>
                <a:latin typeface="Source Han Sans KR"/>
                <a:ea typeface="Source Han Sans KR"/>
                <a:cs typeface="Source Han Sans KR"/>
                <a:sym typeface="Source Han Sans KR"/>
                <a:hlinkClick r:id="rId4" tooltip="https://www.notion.so/20d1025cdaf580bc8b9cdfed533a0f62"/>
              </a:rPr>
              <a:t>Notion link</a:t>
            </a:r>
          </a:p>
        </p:txBody>
      </p:sp>
      <p:sp>
        <p:nvSpPr>
          <p:cNvPr id="14" name="TextBox 14"/>
          <p:cNvSpPr txBox="1"/>
          <p:nvPr/>
        </p:nvSpPr>
        <p:spPr>
          <a:xfrm>
            <a:off x="2565668" y="290378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일자별 개발 내용</a:t>
            </a:r>
          </a:p>
        </p:txBody>
      </p:sp>
      <p:sp>
        <p:nvSpPr>
          <p:cNvPr id="15" name="TextBox 15"/>
          <p:cNvSpPr txBox="1"/>
          <p:nvPr/>
        </p:nvSpPr>
        <p:spPr>
          <a:xfrm>
            <a:off x="2000811" y="4073322"/>
            <a:ext cx="4007954"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1</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아이템 기획, 선정 이유, 개발 계획</a:t>
            </a:r>
          </a:p>
        </p:txBody>
      </p:sp>
      <p:sp>
        <p:nvSpPr>
          <p:cNvPr id="16" name="AutoShape 16"/>
          <p:cNvSpPr/>
          <p:nvPr/>
        </p:nvSpPr>
        <p:spPr>
          <a:xfrm>
            <a:off x="1547646" y="5581447"/>
            <a:ext cx="15626857" cy="0"/>
          </a:xfrm>
          <a:prstGeom prst="line">
            <a:avLst/>
          </a:prstGeom>
          <a:ln w="38100" cap="flat">
            <a:solidFill>
              <a:srgbClr val="497B97"/>
            </a:solidFill>
            <a:prstDash val="solid"/>
            <a:headEnd type="none" w="sm" len="sm"/>
            <a:tailEnd type="none" w="sm" len="sm"/>
          </a:ln>
        </p:spPr>
      </p:sp>
      <p:sp>
        <p:nvSpPr>
          <p:cNvPr id="17" name="AutoShape 17"/>
          <p:cNvSpPr/>
          <p:nvPr/>
        </p:nvSpPr>
        <p:spPr>
          <a:xfrm>
            <a:off x="6630614" y="3874630"/>
            <a:ext cx="0" cy="5833188"/>
          </a:xfrm>
          <a:prstGeom prst="line">
            <a:avLst/>
          </a:prstGeom>
          <a:ln w="38100" cap="flat">
            <a:solidFill>
              <a:srgbClr val="497B97"/>
            </a:solidFill>
            <a:prstDash val="solid"/>
            <a:headEnd type="none" w="sm" len="sm"/>
            <a:tailEnd type="none" w="sm" len="sm"/>
          </a:ln>
        </p:spPr>
      </p:sp>
      <p:sp>
        <p:nvSpPr>
          <p:cNvPr id="18" name="TextBox 18"/>
          <p:cNvSpPr txBox="1"/>
          <p:nvPr/>
        </p:nvSpPr>
        <p:spPr>
          <a:xfrm>
            <a:off x="6959521" y="4073322"/>
            <a:ext cx="4887903" cy="1297940"/>
          </a:xfrm>
          <a:prstGeom prst="rect">
            <a:avLst/>
          </a:prstGeom>
        </p:spPr>
        <p:txBody>
          <a:bodyPr lIns="0" tIns="0" rIns="0" bIns="0" rtlCol="0" anchor="t">
            <a:spAutoFit/>
          </a:bodyPr>
          <a:lstStyle/>
          <a:p>
            <a:pPr algn="ctr">
              <a:lnSpc>
                <a:spcPts val="3519"/>
              </a:lnSpc>
            </a:pPr>
            <a:r>
              <a:rPr lang="en-US" sz="2199">
                <a:solidFill>
                  <a:srgbClr val="FFFFFF"/>
                </a:solidFill>
                <a:latin typeface="210 네버랜드 Light"/>
                <a:ea typeface="210 네버랜드 Light"/>
                <a:cs typeface="210 네버랜드 Light"/>
                <a:sym typeface="210 네버랜드 Light"/>
              </a:rPr>
              <a:t>Day 2</a:t>
            </a:r>
          </a:p>
          <a:p>
            <a:pPr algn="ctr">
              <a:lnSpc>
                <a:spcPts val="3519"/>
              </a:lnSpc>
              <a:spcBef>
                <a:spcPct val="0"/>
              </a:spcBef>
            </a:pPr>
            <a:r>
              <a:rPr lang="en-US" sz="2199">
                <a:solidFill>
                  <a:srgbClr val="FFFFFF"/>
                </a:solidFill>
                <a:latin typeface="210 네버랜드 Light"/>
                <a:ea typeface="210 네버랜드 Light"/>
                <a:cs typeface="210 네버랜드 Light"/>
                <a:sym typeface="210 네버랜드 Light"/>
              </a:rPr>
              <a:t>🛠️ 가상 환경 세팅, Ultralytics 설치, 데이터 구성 및 YOLO 구조 분석</a:t>
            </a:r>
          </a:p>
        </p:txBody>
      </p:sp>
      <p:sp>
        <p:nvSpPr>
          <p:cNvPr id="19" name="AutoShape 19"/>
          <p:cNvSpPr/>
          <p:nvPr/>
        </p:nvSpPr>
        <p:spPr>
          <a:xfrm>
            <a:off x="12255737" y="3874630"/>
            <a:ext cx="0" cy="5776864"/>
          </a:xfrm>
          <a:prstGeom prst="line">
            <a:avLst/>
          </a:prstGeom>
          <a:ln w="38100" cap="flat">
            <a:solidFill>
              <a:srgbClr val="497B97"/>
            </a:solidFill>
            <a:prstDash val="solid"/>
            <a:headEnd type="none" w="sm" len="sm"/>
            <a:tailEnd type="none" w="sm" len="sm"/>
          </a:ln>
        </p:spPr>
      </p:sp>
      <p:sp>
        <p:nvSpPr>
          <p:cNvPr id="20" name="AutoShape 20"/>
          <p:cNvSpPr/>
          <p:nvPr/>
        </p:nvSpPr>
        <p:spPr>
          <a:xfrm>
            <a:off x="1590045" y="7467397"/>
            <a:ext cx="15626857" cy="0"/>
          </a:xfrm>
          <a:prstGeom prst="line">
            <a:avLst/>
          </a:prstGeom>
          <a:ln w="38100" cap="flat">
            <a:solidFill>
              <a:srgbClr val="497B97"/>
            </a:solidFill>
            <a:prstDash val="solid"/>
            <a:headEnd type="none" w="sm" len="sm"/>
            <a:tailEnd type="none" w="sm" len="sm"/>
          </a:ln>
        </p:spPr>
      </p:sp>
      <p:sp>
        <p:nvSpPr>
          <p:cNvPr id="21" name="TextBox 21"/>
          <p:cNvSpPr txBox="1"/>
          <p:nvPr/>
        </p:nvSpPr>
        <p:spPr>
          <a:xfrm>
            <a:off x="12566661" y="3955769"/>
            <a:ext cx="4217276" cy="1593850"/>
          </a:xfrm>
          <a:prstGeom prst="rect">
            <a:avLst/>
          </a:prstGeom>
        </p:spPr>
        <p:txBody>
          <a:bodyPr lIns="0" tIns="0" rIns="0" bIns="0" rtlCol="0" anchor="t">
            <a:spAutoFit/>
          </a:bodyPr>
          <a:lstStyle/>
          <a:p>
            <a:pPr algn="ctr">
              <a:lnSpc>
                <a:spcPts val="3200"/>
              </a:lnSpc>
            </a:pPr>
            <a:r>
              <a:rPr lang="en-US" sz="2000">
                <a:solidFill>
                  <a:srgbClr val="FFFFFF"/>
                </a:solidFill>
                <a:latin typeface="210 네버랜드 Light"/>
                <a:ea typeface="210 네버랜드 Light"/>
                <a:cs typeface="210 네버랜드 Light"/>
                <a:sym typeface="210 네버랜드 Light"/>
              </a:rPr>
              <a:t>Day 3</a:t>
            </a:r>
          </a:p>
          <a:p>
            <a:pPr algn="ctr">
              <a:lnSpc>
                <a:spcPts val="3200"/>
              </a:lnSpc>
              <a:spcBef>
                <a:spcPct val="0"/>
              </a:spcBef>
            </a:pPr>
            <a:r>
              <a:rPr lang="en-US" sz="2000">
                <a:solidFill>
                  <a:srgbClr val="FFFFFF"/>
                </a:solidFill>
                <a:latin typeface="210 네버랜드 Light"/>
                <a:ea typeface="210 네버랜드 Light"/>
                <a:cs typeface="210 네버랜드 Light"/>
                <a:sym typeface="210 네버랜드 Light"/>
              </a:rPr>
              <a:t>📊 YOLOv8s 및 YOLO11n-seg 학습 시작, 초기 mAP/Recall 평가</a:t>
            </a:r>
          </a:p>
        </p:txBody>
      </p:sp>
      <p:sp>
        <p:nvSpPr>
          <p:cNvPr id="22" name="TextBox 22"/>
          <p:cNvSpPr txBox="1"/>
          <p:nvPr/>
        </p:nvSpPr>
        <p:spPr>
          <a:xfrm>
            <a:off x="2000811" y="5761470"/>
            <a:ext cx="4007954"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4</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실시간 예측 성능 측정, 오탐지 발생 → 개선 방향 도출</a:t>
            </a:r>
          </a:p>
        </p:txBody>
      </p:sp>
      <p:sp>
        <p:nvSpPr>
          <p:cNvPr id="23" name="TextBox 23"/>
          <p:cNvSpPr txBox="1"/>
          <p:nvPr/>
        </p:nvSpPr>
        <p:spPr>
          <a:xfrm>
            <a:off x="6854451" y="5695747"/>
            <a:ext cx="5098043"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5</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모델 성능 개선 (증강, 파라미터 조정), segmentation 학습</a:t>
            </a:r>
          </a:p>
        </p:txBody>
      </p:sp>
      <p:sp>
        <p:nvSpPr>
          <p:cNvPr id="24" name="TextBox 24"/>
          <p:cNvSpPr txBox="1"/>
          <p:nvPr/>
        </p:nvSpPr>
        <p:spPr>
          <a:xfrm>
            <a:off x="12484337" y="5761470"/>
            <a:ext cx="4534129" cy="139509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6</a:t>
            </a:r>
          </a:p>
          <a:p>
            <a:pPr algn="ctr">
              <a:lnSpc>
                <a:spcPts val="3680"/>
              </a:lnSpc>
              <a:spcBef>
                <a:spcPct val="0"/>
              </a:spcBef>
            </a:pPr>
            <a:r>
              <a:rPr lang="en-US" sz="2300">
                <a:solidFill>
                  <a:srgbClr val="FFFFFF"/>
                </a:solidFill>
                <a:latin typeface="210 네버랜드 Light"/>
                <a:ea typeface="210 네버랜드 Light"/>
                <a:cs typeface="210 네버랜드 Light"/>
                <a:sym typeface="210 네버랜드 Light"/>
              </a:rPr>
              <a:t>💻 Streamlit 대시보드 구현, 탐지 결과 로그 표시 기능 개발</a:t>
            </a:r>
          </a:p>
        </p:txBody>
      </p:sp>
      <p:sp>
        <p:nvSpPr>
          <p:cNvPr id="25" name="TextBox 25"/>
          <p:cNvSpPr txBox="1"/>
          <p:nvPr/>
        </p:nvSpPr>
        <p:spPr>
          <a:xfrm>
            <a:off x="2000811" y="7648372"/>
            <a:ext cx="4386481"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7</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경고 판단 로직 설계 + 이미지 포함 Gmail 연동</a:t>
            </a:r>
          </a:p>
        </p:txBody>
      </p:sp>
      <p:sp>
        <p:nvSpPr>
          <p:cNvPr id="26" name="TextBox 26"/>
          <p:cNvSpPr txBox="1"/>
          <p:nvPr/>
        </p:nvSpPr>
        <p:spPr>
          <a:xfrm>
            <a:off x="7066445" y="7715047"/>
            <a:ext cx="4674055"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8</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코드 모듈화 + 기능별 구조화 + 통합 테스트</a:t>
            </a:r>
          </a:p>
        </p:txBody>
      </p:sp>
      <p:sp>
        <p:nvSpPr>
          <p:cNvPr id="27" name="TextBox 27"/>
          <p:cNvSpPr txBox="1"/>
          <p:nvPr/>
        </p:nvSpPr>
        <p:spPr>
          <a:xfrm>
            <a:off x="12747424" y="7715047"/>
            <a:ext cx="4007954" cy="1430653"/>
          </a:xfrm>
          <a:prstGeom prst="rect">
            <a:avLst/>
          </a:prstGeom>
        </p:spPr>
        <p:txBody>
          <a:bodyPr lIns="0" tIns="0" rIns="0" bIns="0" rtlCol="0" anchor="t">
            <a:spAutoFit/>
          </a:bodyPr>
          <a:lstStyle/>
          <a:p>
            <a:pPr algn="ctr">
              <a:lnSpc>
                <a:spcPts val="3840"/>
              </a:lnSpc>
            </a:pPr>
            <a:r>
              <a:rPr lang="en-US" sz="2400">
                <a:solidFill>
                  <a:srgbClr val="FFFFFF"/>
                </a:solidFill>
                <a:latin typeface="210 네버랜드 Light"/>
                <a:ea typeface="210 네버랜드 Light"/>
                <a:cs typeface="210 네버랜드 Light"/>
                <a:sym typeface="210 네버랜드 Light"/>
              </a:rPr>
              <a:t>Day 9</a:t>
            </a:r>
          </a:p>
          <a:p>
            <a:pPr algn="ctr">
              <a:lnSpc>
                <a:spcPts val="3840"/>
              </a:lnSpc>
              <a:spcBef>
                <a:spcPct val="0"/>
              </a:spcBef>
            </a:pPr>
            <a:r>
              <a:rPr lang="en-US" sz="2400">
                <a:solidFill>
                  <a:srgbClr val="FFFFFF"/>
                </a:solidFill>
                <a:latin typeface="210 네버랜드 Light"/>
                <a:ea typeface="210 네버랜드 Light"/>
                <a:cs typeface="210 네버랜드 Light"/>
                <a:sym typeface="210 네버랜드 Light"/>
              </a:rPr>
              <a:t>🎥 데모 영상 제작 및 발표 자료 최종 정리</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323058" y="234315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10436814" y="2343150"/>
            <a:ext cx="5968250" cy="6915150"/>
          </a:xfrm>
          <a:custGeom>
            <a:avLst/>
            <a:gdLst/>
            <a:ahLst/>
            <a:cxnLst/>
            <a:rect l="l" t="t" r="r" b="b"/>
            <a:pathLst>
              <a:path w="5968250" h="6915150">
                <a:moveTo>
                  <a:pt x="0" y="0"/>
                </a:moveTo>
                <a:lnTo>
                  <a:pt x="5968249" y="0"/>
                </a:lnTo>
                <a:lnTo>
                  <a:pt x="5968249" y="6915150"/>
                </a:lnTo>
                <a:lnTo>
                  <a:pt x="0" y="6915150"/>
                </a:lnTo>
                <a:lnTo>
                  <a:pt x="0" y="0"/>
                </a:lnTo>
                <a:close/>
              </a:path>
            </a:pathLst>
          </a:custGeom>
          <a:blipFill>
            <a:blip r:embed="rId4"/>
            <a:stretch>
              <a:fillRect l="-473" r="-3138"/>
            </a:stretch>
          </a:blipFill>
        </p:spPr>
      </p:sp>
      <p:sp>
        <p:nvSpPr>
          <p:cNvPr id="9" name="TextBox 9"/>
          <p:cNvSpPr txBox="1"/>
          <p:nvPr/>
        </p:nvSpPr>
        <p:spPr>
          <a:xfrm>
            <a:off x="8078350" y="1085850"/>
            <a:ext cx="5014451"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모델 개발 내용</a:t>
            </a:r>
          </a:p>
        </p:txBody>
      </p:sp>
      <p:sp>
        <p:nvSpPr>
          <p:cNvPr id="10" name="TextBox 10"/>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1" name="TextBox 11"/>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YOLOv8s</a:t>
            </a:r>
          </a:p>
        </p:txBody>
      </p:sp>
      <p:sp>
        <p:nvSpPr>
          <p:cNvPr id="12" name="TextBox 12"/>
          <p:cNvSpPr txBox="1"/>
          <p:nvPr/>
        </p:nvSpPr>
        <p:spPr>
          <a:xfrm>
            <a:off x="1610417" y="3750805"/>
            <a:ext cx="7759709" cy="3338196"/>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모델명 : YOLOv8s</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용도 : 불/연기 탐지 (Detection)</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학습 데이터 : </a:t>
            </a:r>
            <a:r>
              <a:rPr lang="en-US" sz="3199" u="sng">
                <a:solidFill>
                  <a:srgbClr val="FFFFFF"/>
                </a:solidFill>
                <a:latin typeface="Source Han Sans KR"/>
                <a:ea typeface="Source Han Sans KR"/>
                <a:cs typeface="Source Han Sans KR"/>
                <a:sym typeface="Source Han Sans KR"/>
                <a:hlinkClick r:id="rId5" tooltip="https://universe.roboflow.com/veli-t/firesmokedetection-5w49j/dataset/3"/>
              </a:rPr>
              <a:t>FireSmokeDetection-v3 링크</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주요 설정 및 augmentation :</a:t>
            </a:r>
          </a:p>
          <a:p>
            <a:pPr marL="1381745" lvl="2" indent="-460582" algn="l">
              <a:lnSpc>
                <a:spcPts val="4479"/>
              </a:lnSpc>
              <a:buFont typeface="Arial"/>
              <a:buChar char="⚬"/>
            </a:pPr>
            <a:r>
              <a:rPr lang="en-US" sz="3199">
                <a:solidFill>
                  <a:srgbClr val="FFFFFF"/>
                </a:solidFill>
                <a:latin typeface="Source Han Sans KR"/>
                <a:ea typeface="Source Han Sans KR"/>
                <a:cs typeface="Source Han Sans KR"/>
                <a:sym typeface="Source Han Sans KR"/>
              </a:rPr>
              <a:t>roboflow - Dataset, Model 탭 참조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323058" y="234315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8880552" y="3313291"/>
            <a:ext cx="9017379" cy="4508689"/>
          </a:xfrm>
          <a:custGeom>
            <a:avLst/>
            <a:gdLst/>
            <a:ahLst/>
            <a:cxnLst/>
            <a:rect l="l" t="t" r="r" b="b"/>
            <a:pathLst>
              <a:path w="9017379" h="4508689">
                <a:moveTo>
                  <a:pt x="0" y="0"/>
                </a:moveTo>
                <a:lnTo>
                  <a:pt x="9017379" y="0"/>
                </a:lnTo>
                <a:lnTo>
                  <a:pt x="9017379" y="4508690"/>
                </a:lnTo>
                <a:lnTo>
                  <a:pt x="0" y="4508690"/>
                </a:lnTo>
                <a:lnTo>
                  <a:pt x="0" y="0"/>
                </a:lnTo>
                <a:close/>
              </a:path>
            </a:pathLst>
          </a:custGeom>
          <a:blipFill>
            <a:blip r:embed="rId4"/>
            <a:stretch>
              <a:fillRect/>
            </a:stretch>
          </a:blipFill>
        </p:spPr>
      </p:sp>
      <p:sp>
        <p:nvSpPr>
          <p:cNvPr id="9" name="TextBox 9"/>
          <p:cNvSpPr txBox="1"/>
          <p:nvPr/>
        </p:nvSpPr>
        <p:spPr>
          <a:xfrm>
            <a:off x="8078350" y="1085850"/>
            <a:ext cx="4570998"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모델 개발 내용</a:t>
            </a:r>
          </a:p>
        </p:txBody>
      </p:sp>
      <p:sp>
        <p:nvSpPr>
          <p:cNvPr id="10" name="TextBox 10"/>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1" name="TextBox 11"/>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YOLOv8s</a:t>
            </a:r>
          </a:p>
        </p:txBody>
      </p:sp>
      <p:pic>
        <p:nvPicPr>
          <p:cNvPr id="12" name="Picture 12"/>
          <p:cNvPicPr>
            <a:picLocks noChangeAspect="1"/>
          </p:cNvPicPr>
          <p:nvPr/>
        </p:nvPicPr>
        <p:blipFill>
          <a:blip r:embed="rId5"/>
          <a:stretch>
            <a:fillRect/>
          </a:stretch>
        </p:blipFill>
        <p:spPr>
          <a:xfrm>
            <a:off x="601111" y="2933608"/>
            <a:ext cx="8663366" cy="52680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323058" y="234315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11268108" y="1943100"/>
            <a:ext cx="5991192" cy="7559864"/>
          </a:xfrm>
          <a:custGeom>
            <a:avLst/>
            <a:gdLst/>
            <a:ahLst/>
            <a:cxnLst/>
            <a:rect l="l" t="t" r="r" b="b"/>
            <a:pathLst>
              <a:path w="5991192" h="7559864">
                <a:moveTo>
                  <a:pt x="0" y="0"/>
                </a:moveTo>
                <a:lnTo>
                  <a:pt x="5991192" y="0"/>
                </a:lnTo>
                <a:lnTo>
                  <a:pt x="5991192" y="7559864"/>
                </a:lnTo>
                <a:lnTo>
                  <a:pt x="0" y="7559864"/>
                </a:lnTo>
                <a:lnTo>
                  <a:pt x="0" y="0"/>
                </a:lnTo>
                <a:close/>
              </a:path>
            </a:pathLst>
          </a:custGeom>
          <a:blipFill>
            <a:blip r:embed="rId4"/>
            <a:stretch>
              <a:fillRect/>
            </a:stretch>
          </a:blipFill>
        </p:spPr>
      </p:sp>
      <p:sp>
        <p:nvSpPr>
          <p:cNvPr id="9" name="TextBox 9"/>
          <p:cNvSpPr txBox="1"/>
          <p:nvPr/>
        </p:nvSpPr>
        <p:spPr>
          <a:xfrm>
            <a:off x="8078350" y="1085850"/>
            <a:ext cx="4801593"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모델 개발 내용</a:t>
            </a:r>
          </a:p>
        </p:txBody>
      </p:sp>
      <p:sp>
        <p:nvSpPr>
          <p:cNvPr id="10" name="TextBox 10"/>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1" name="TextBox 11"/>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YOLO11n-seg</a:t>
            </a:r>
          </a:p>
        </p:txBody>
      </p:sp>
      <p:sp>
        <p:nvSpPr>
          <p:cNvPr id="12" name="TextBox 12"/>
          <p:cNvSpPr txBox="1"/>
          <p:nvPr/>
        </p:nvSpPr>
        <p:spPr>
          <a:xfrm>
            <a:off x="1610417" y="3750805"/>
            <a:ext cx="8664216" cy="3338196"/>
          </a:xfrm>
          <a:prstGeom prst="rect">
            <a:avLst/>
          </a:prstGeom>
        </p:spPr>
        <p:txBody>
          <a:bodyPr lIns="0" tIns="0" rIns="0" bIns="0" rtlCol="0" anchor="t">
            <a:spAutoFit/>
          </a:bodyPr>
          <a:lstStyle/>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모델명 : YOLO11n-seg</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용도 : Smoke 영역(Mask) 추출 및 확산 판단용</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학습 데이터 : </a:t>
            </a:r>
            <a:r>
              <a:rPr lang="en-US" sz="3199" u="sng">
                <a:solidFill>
                  <a:srgbClr val="FFFFFF"/>
                </a:solidFill>
                <a:latin typeface="Source Han Sans KR"/>
                <a:ea typeface="Source Han Sans KR"/>
                <a:cs typeface="Source Han Sans KR"/>
                <a:sym typeface="Source Han Sans KR"/>
                <a:hlinkClick r:id="rId5" tooltip="https://universe.roboflow.com/roboflow-universe-projects/fire-and-smoke-segmentation/dataset/5"/>
              </a:rPr>
              <a:t>Fire and Smoke Segmentation v5 링크</a:t>
            </a:r>
          </a:p>
          <a:p>
            <a:pPr marL="690872" lvl="1" indent="-345436" algn="l">
              <a:lnSpc>
                <a:spcPts val="4479"/>
              </a:lnSpc>
              <a:buFont typeface="Arial"/>
              <a:buChar char="•"/>
            </a:pPr>
            <a:r>
              <a:rPr lang="en-US" sz="3199">
                <a:solidFill>
                  <a:srgbClr val="FFFFFF"/>
                </a:solidFill>
                <a:latin typeface="Source Han Sans KR"/>
                <a:ea typeface="Source Han Sans KR"/>
                <a:cs typeface="Source Han Sans KR"/>
                <a:sym typeface="Source Han Sans KR"/>
              </a:rPr>
              <a:t>주요 설정 및 augmentation :</a:t>
            </a:r>
          </a:p>
          <a:p>
            <a:pPr marL="1381745" lvl="2" indent="-460582" algn="l">
              <a:lnSpc>
                <a:spcPts val="4479"/>
              </a:lnSpc>
              <a:buFont typeface="Arial"/>
              <a:buChar char="⚬"/>
            </a:pPr>
            <a:r>
              <a:rPr lang="en-US" sz="3199">
                <a:solidFill>
                  <a:srgbClr val="FFFFFF"/>
                </a:solidFill>
                <a:latin typeface="Source Han Sans KR"/>
                <a:ea typeface="Source Han Sans KR"/>
                <a:cs typeface="Source Han Sans KR"/>
                <a:sym typeface="Source Han Sans KR"/>
              </a:rPr>
              <a:t>roboflow - Dataset, Model 탭 참조</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323058" y="234315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pic>
        <p:nvPicPr>
          <p:cNvPr id="8" name="Picture 8"/>
          <p:cNvPicPr>
            <a:picLocks noChangeAspect="1"/>
          </p:cNvPicPr>
          <p:nvPr/>
        </p:nvPicPr>
        <p:blipFill>
          <a:blip r:embed="rId4"/>
          <a:stretch>
            <a:fillRect/>
          </a:stretch>
        </p:blipFill>
        <p:spPr>
          <a:xfrm>
            <a:off x="-1362318" y="1658926"/>
            <a:ext cx="21102050" cy="8613132"/>
          </a:xfrm>
          <a:prstGeom prst="rect">
            <a:avLst/>
          </a:prstGeom>
        </p:spPr>
      </p:pic>
      <p:sp>
        <p:nvSpPr>
          <p:cNvPr id="9" name="Freeform 9"/>
          <p:cNvSpPr/>
          <p:nvPr/>
        </p:nvSpPr>
        <p:spPr>
          <a:xfrm>
            <a:off x="594034" y="3417430"/>
            <a:ext cx="17387193" cy="5716040"/>
          </a:xfrm>
          <a:custGeom>
            <a:avLst/>
            <a:gdLst/>
            <a:ahLst/>
            <a:cxnLst/>
            <a:rect l="l" t="t" r="r" b="b"/>
            <a:pathLst>
              <a:path w="17387193" h="5716040">
                <a:moveTo>
                  <a:pt x="0" y="0"/>
                </a:moveTo>
                <a:lnTo>
                  <a:pt x="17387194" y="0"/>
                </a:lnTo>
                <a:lnTo>
                  <a:pt x="17387194" y="5716040"/>
                </a:lnTo>
                <a:lnTo>
                  <a:pt x="0" y="5716040"/>
                </a:lnTo>
                <a:lnTo>
                  <a:pt x="0" y="0"/>
                </a:lnTo>
                <a:close/>
              </a:path>
            </a:pathLst>
          </a:custGeom>
          <a:blipFill>
            <a:blip r:embed="rId5"/>
            <a:stretch>
              <a:fillRect/>
            </a:stretch>
          </a:blipFill>
        </p:spPr>
      </p:sp>
      <p:sp>
        <p:nvSpPr>
          <p:cNvPr id="10" name="TextBox 10"/>
          <p:cNvSpPr txBox="1"/>
          <p:nvPr/>
        </p:nvSpPr>
        <p:spPr>
          <a:xfrm>
            <a:off x="8078350" y="1085850"/>
            <a:ext cx="4588736"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모델 개발 내용</a:t>
            </a:r>
          </a:p>
        </p:txBody>
      </p:sp>
      <p:sp>
        <p:nvSpPr>
          <p:cNvPr id="11" name="TextBox 11"/>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2" name="TextBox 12"/>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YOLO11n-seg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323058" y="2343150"/>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10576011" y="3503155"/>
            <a:ext cx="6683289" cy="5544853"/>
          </a:xfrm>
          <a:custGeom>
            <a:avLst/>
            <a:gdLst/>
            <a:ahLst/>
            <a:cxnLst/>
            <a:rect l="l" t="t" r="r" b="b"/>
            <a:pathLst>
              <a:path w="6683289" h="5544853">
                <a:moveTo>
                  <a:pt x="0" y="0"/>
                </a:moveTo>
                <a:lnTo>
                  <a:pt x="6683289" y="0"/>
                </a:lnTo>
                <a:lnTo>
                  <a:pt x="6683289" y="5544853"/>
                </a:lnTo>
                <a:lnTo>
                  <a:pt x="0" y="5544853"/>
                </a:lnTo>
                <a:lnTo>
                  <a:pt x="0" y="0"/>
                </a:lnTo>
                <a:close/>
              </a:path>
            </a:pathLst>
          </a:custGeom>
          <a:blipFill>
            <a:blip r:embed="rId4"/>
            <a:stretch>
              <a:fillRect/>
            </a:stretch>
          </a:blipFill>
        </p:spPr>
      </p:sp>
      <p:sp>
        <p:nvSpPr>
          <p:cNvPr id="9" name="TextBox 9"/>
          <p:cNvSpPr txBox="1"/>
          <p:nvPr/>
        </p:nvSpPr>
        <p:spPr>
          <a:xfrm>
            <a:off x="8078350" y="108585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0" name="TextBox 10"/>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1" name="TextBox 11"/>
          <p:cNvSpPr txBox="1"/>
          <p:nvPr/>
        </p:nvSpPr>
        <p:spPr>
          <a:xfrm>
            <a:off x="2341080" y="2444046"/>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서비스 기능 개발 요약</a:t>
            </a:r>
          </a:p>
        </p:txBody>
      </p:sp>
      <p:sp>
        <p:nvSpPr>
          <p:cNvPr id="12" name="TextBox 12"/>
          <p:cNvSpPr txBox="1"/>
          <p:nvPr/>
        </p:nvSpPr>
        <p:spPr>
          <a:xfrm>
            <a:off x="1450774" y="3446005"/>
            <a:ext cx="8664216" cy="6155691"/>
          </a:xfrm>
          <a:prstGeom prst="rect">
            <a:avLst/>
          </a:prstGeom>
        </p:spPr>
        <p:txBody>
          <a:bodyPr lIns="0" tIns="0" rIns="0" bIns="0" rtlCol="0" anchor="t">
            <a:spAutoFit/>
          </a:bodyPr>
          <a:lstStyle/>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입력 처리 : 웹캠/영상 업로드 선택 기능 구현</a:t>
            </a:r>
          </a:p>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모델 추론 연결 : 프레임 단위 YOLOv8s/YOLO11n-seg 추론 적용</a:t>
            </a:r>
          </a:p>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위험 판단 로직 : 연기 개수, 연기 면적 성장률, 농도 증가율 기반으로 경고 조건 분기 처리</a:t>
            </a:r>
          </a:p>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Streamlit 대시보드</a:t>
            </a:r>
          </a:p>
          <a:p>
            <a:pPr marL="1252208" lvl="2" indent="-417403" algn="l">
              <a:lnSpc>
                <a:spcPts val="4059"/>
              </a:lnSpc>
              <a:buFont typeface="Arial"/>
              <a:buChar char="⚬"/>
            </a:pPr>
            <a:r>
              <a:rPr lang="en-US" sz="2899">
                <a:solidFill>
                  <a:srgbClr val="FFFFFF"/>
                </a:solidFill>
                <a:latin typeface="Source Han Sans KR"/>
                <a:ea typeface="Source Han Sans KR"/>
                <a:cs typeface="Source Han Sans KR"/>
                <a:sym typeface="Source Han Sans KR"/>
              </a:rPr>
              <a:t>전체 탐지 로그 테이블</a:t>
            </a:r>
          </a:p>
          <a:p>
            <a:pPr marL="1252208" lvl="2" indent="-417403" algn="l">
              <a:lnSpc>
                <a:spcPts val="4059"/>
              </a:lnSpc>
              <a:buFont typeface="Arial"/>
              <a:buChar char="⚬"/>
            </a:pPr>
            <a:r>
              <a:rPr lang="en-US" sz="2899">
                <a:solidFill>
                  <a:srgbClr val="FFFFFF"/>
                </a:solidFill>
                <a:latin typeface="Source Han Sans KR"/>
                <a:ea typeface="Source Han Sans KR"/>
                <a:cs typeface="Source Han Sans KR"/>
                <a:sym typeface="Source Han Sans KR"/>
              </a:rPr>
              <a:t>위험 경고 발생 내역 테이블</a:t>
            </a:r>
          </a:p>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최초 경고 및 임계치 도달 시 이미지 포함 Gmail 발송 기능 구현</a:t>
            </a:r>
          </a:p>
          <a:p>
            <a:pPr marL="626104" lvl="1" indent="-313052" algn="l">
              <a:lnSpc>
                <a:spcPts val="4059"/>
              </a:lnSpc>
              <a:buFont typeface="Arial"/>
              <a:buChar char="•"/>
            </a:pPr>
            <a:r>
              <a:rPr lang="en-US" sz="2899">
                <a:solidFill>
                  <a:srgbClr val="FFFFFF"/>
                </a:solidFill>
                <a:latin typeface="Source Han Sans KR"/>
                <a:ea typeface="Source Han Sans KR"/>
                <a:cs typeface="Source Han Sans KR"/>
                <a:sym typeface="Source Han Sans KR"/>
              </a:rPr>
              <a:t>세션 상태 관리 : Streamlit session_state 활용, 경고 누적 카운팅과 조건별 알림 중복 방지</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774192" y="3389559"/>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253372" y="2373658"/>
            <a:ext cx="7369808" cy="836155"/>
            <a:chOff x="0" y="0"/>
            <a:chExt cx="9826411" cy="1114874"/>
          </a:xfrm>
        </p:grpSpPr>
        <p:grpSp>
          <p:nvGrpSpPr>
            <p:cNvPr id="9" name="Group 9"/>
            <p:cNvGrpSpPr/>
            <p:nvPr/>
          </p:nvGrpSpPr>
          <p:grpSpPr>
            <a:xfrm>
              <a:off x="11147" y="0"/>
              <a:ext cx="9815264" cy="1114874"/>
              <a:chOff x="0" y="0"/>
              <a:chExt cx="2096120" cy="238089"/>
            </a:xfrm>
          </p:grpSpPr>
          <p:sp>
            <p:nvSpPr>
              <p:cNvPr id="10" name="Freeform 10"/>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11" name="TextBox 11"/>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10496885" y="3807637"/>
            <a:ext cx="7109768" cy="5581917"/>
          </a:xfrm>
          <a:custGeom>
            <a:avLst/>
            <a:gdLst/>
            <a:ahLst/>
            <a:cxnLst/>
            <a:rect l="l" t="t" r="r" b="b"/>
            <a:pathLst>
              <a:path w="7109768" h="5581917">
                <a:moveTo>
                  <a:pt x="0" y="0"/>
                </a:moveTo>
                <a:lnTo>
                  <a:pt x="7109768" y="0"/>
                </a:lnTo>
                <a:lnTo>
                  <a:pt x="7109768" y="5581918"/>
                </a:lnTo>
                <a:lnTo>
                  <a:pt x="0" y="5581918"/>
                </a:lnTo>
                <a:lnTo>
                  <a:pt x="0" y="0"/>
                </a:lnTo>
                <a:close/>
              </a:path>
            </a:pathLst>
          </a:custGeom>
          <a:blipFill>
            <a:blip r:embed="rId4"/>
            <a:stretch>
              <a:fillRect r="-7059"/>
            </a:stretch>
          </a:blipFill>
        </p:spPr>
      </p:sp>
      <p:sp>
        <p:nvSpPr>
          <p:cNvPr id="14" name="TextBox 14"/>
          <p:cNvSpPr txBox="1"/>
          <p:nvPr/>
        </p:nvSpPr>
        <p:spPr>
          <a:xfrm>
            <a:off x="8078350" y="108585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5" name="TextBox 15"/>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6" name="TextBox 16"/>
          <p:cNvSpPr txBox="1"/>
          <p:nvPr/>
        </p:nvSpPr>
        <p:spPr>
          <a:xfrm>
            <a:off x="2792214" y="3490455"/>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weighted_boxes_fusion</a:t>
            </a:r>
          </a:p>
        </p:txBody>
      </p:sp>
      <p:sp>
        <p:nvSpPr>
          <p:cNvPr id="17" name="TextBox 17"/>
          <p:cNvSpPr txBox="1"/>
          <p:nvPr/>
        </p:nvSpPr>
        <p:spPr>
          <a:xfrm>
            <a:off x="1915417" y="4359065"/>
            <a:ext cx="8581468" cy="5435669"/>
          </a:xfrm>
          <a:prstGeom prst="rect">
            <a:avLst/>
          </a:prstGeom>
        </p:spPr>
        <p:txBody>
          <a:bodyPr lIns="0" tIns="0" rIns="0" bIns="0" rtlCol="0" anchor="t">
            <a:spAutoFit/>
          </a:bodyPr>
          <a:lstStyle/>
          <a:p>
            <a:pPr marL="512177" lvl="1" indent="-256088" algn="l">
              <a:lnSpc>
                <a:spcPts val="3321"/>
              </a:lnSpc>
              <a:buFont typeface="Arial"/>
              <a:buChar char="•"/>
            </a:pPr>
            <a:r>
              <a:rPr lang="en-US" sz="2372">
                <a:solidFill>
                  <a:srgbClr val="FFFFFF"/>
                </a:solidFill>
                <a:latin typeface="Source Han Sans KR"/>
                <a:ea typeface="Source Han Sans KR"/>
                <a:cs typeface="Source Han Sans KR"/>
                <a:sym typeface="Source Han Sans KR"/>
              </a:rPr>
              <a:t>다수의 박스 예측 결과를 하나의 신뢰도 높은 박스로 통합하는 후처리 기법</a:t>
            </a:r>
          </a:p>
          <a:p>
            <a:pPr marL="512177" lvl="1" indent="-256088" algn="l">
              <a:lnSpc>
                <a:spcPts val="3321"/>
              </a:lnSpc>
              <a:buFont typeface="Arial"/>
              <a:buChar char="•"/>
            </a:pPr>
            <a:r>
              <a:rPr lang="en-US" sz="2372">
                <a:solidFill>
                  <a:srgbClr val="FFFFFF"/>
                </a:solidFill>
                <a:latin typeface="Source Han Sans KR"/>
                <a:ea typeface="Source Han Sans KR"/>
                <a:cs typeface="Source Han Sans KR"/>
                <a:sym typeface="Source Han Sans KR"/>
              </a:rPr>
              <a:t>NMS(Non-Maximum Suppression)와 달리 박스를 제거하지 않고, 위치와 신뢰도를 평균 내어 융합</a:t>
            </a:r>
          </a:p>
          <a:p>
            <a:pPr algn="l">
              <a:lnSpc>
                <a:spcPts val="3321"/>
              </a:lnSpc>
            </a:pPr>
            <a:endParaRPr lang="en-US" sz="2372">
              <a:solidFill>
                <a:srgbClr val="FFFFFF"/>
              </a:solidFill>
              <a:latin typeface="Source Han Sans KR"/>
              <a:ea typeface="Source Han Sans KR"/>
              <a:cs typeface="Source Han Sans KR"/>
              <a:sym typeface="Source Han Sans KR"/>
            </a:endParaRPr>
          </a:p>
          <a:p>
            <a:pPr marL="512177" lvl="1" indent="-256088" algn="l">
              <a:lnSpc>
                <a:spcPts val="3321"/>
              </a:lnSpc>
              <a:buFont typeface="Arial"/>
              <a:buChar char="•"/>
            </a:pPr>
            <a:r>
              <a:rPr lang="en-US" sz="2372">
                <a:solidFill>
                  <a:srgbClr val="FFFFFF"/>
                </a:solidFill>
                <a:latin typeface="Source Han Sans KR"/>
                <a:ea typeface="Source Han Sans KR"/>
                <a:cs typeface="Source Han Sans KR"/>
                <a:sym typeface="Source Han Sans KR"/>
              </a:rPr>
              <a:t>모델 성능이 많이 떨어졌을 때 테스트 성능을 어떻게든 올려보고 싶어서 학습 시켰던 모델들의 결과를 평균을 내어 사용함. (모델 성능이 떨어져서 이렇게 해도 테스트 결과는 좋지 못했음.)</a:t>
            </a:r>
          </a:p>
          <a:p>
            <a:pPr marL="512177" lvl="1" indent="-256088" algn="l">
              <a:lnSpc>
                <a:spcPts val="3321"/>
              </a:lnSpc>
              <a:buFont typeface="Arial"/>
              <a:buChar char="•"/>
            </a:pPr>
            <a:r>
              <a:rPr lang="en-US" sz="2372">
                <a:solidFill>
                  <a:srgbClr val="FFFFFF"/>
                </a:solidFill>
                <a:latin typeface="Source Han Sans KR"/>
                <a:ea typeface="Source Han Sans KR"/>
                <a:cs typeface="Source Han Sans KR"/>
                <a:sym typeface="Source Han Sans KR"/>
              </a:rPr>
              <a:t>현재는 YOLOv8s 단일 모델의 탐지 결과를 WBF로 정제하여 더 정밀한 탐지 결과를 생성하게 함.</a:t>
            </a:r>
          </a:p>
          <a:p>
            <a:pPr marL="512177" lvl="1" indent="-256088" algn="l">
              <a:lnSpc>
                <a:spcPts val="3321"/>
              </a:lnSpc>
              <a:buFont typeface="Arial"/>
              <a:buChar char="•"/>
            </a:pPr>
            <a:r>
              <a:rPr lang="en-US" sz="2372">
                <a:solidFill>
                  <a:srgbClr val="FFFFFF"/>
                </a:solidFill>
                <a:latin typeface="Source Han Sans KR"/>
                <a:ea typeface="Source Han Sans KR"/>
                <a:cs typeface="Source Han Sans KR"/>
                <a:sym typeface="Source Han Sans KR"/>
              </a:rPr>
              <a:t>YOLO11n-seg의 결과는 WBF에 포함되지 않으며, 따로 마스크 기반 위험 판단에만 사용됨.</a:t>
            </a:r>
          </a:p>
          <a:p>
            <a:pPr algn="l">
              <a:lnSpc>
                <a:spcPts val="3321"/>
              </a:lnSpc>
            </a:pPr>
            <a:endParaRPr lang="en-US" sz="2372">
              <a:solidFill>
                <a:srgbClr val="FFFFFF"/>
              </a:solidFill>
              <a:latin typeface="Source Han Sans KR"/>
              <a:ea typeface="Source Han Sans KR"/>
              <a:cs typeface="Source Han Sans KR"/>
              <a:sym typeface="Source Han Sans KR"/>
            </a:endParaRPr>
          </a:p>
        </p:txBody>
      </p:sp>
      <p:sp>
        <p:nvSpPr>
          <p:cNvPr id="18" name="TextBox 18"/>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ensemble_predictions()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774192" y="3389559"/>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253372" y="2373658"/>
            <a:ext cx="7369808" cy="836155"/>
            <a:chOff x="0" y="0"/>
            <a:chExt cx="9826411" cy="1114874"/>
          </a:xfrm>
        </p:grpSpPr>
        <p:grpSp>
          <p:nvGrpSpPr>
            <p:cNvPr id="9" name="Group 9"/>
            <p:cNvGrpSpPr/>
            <p:nvPr/>
          </p:nvGrpSpPr>
          <p:grpSpPr>
            <a:xfrm>
              <a:off x="11147" y="0"/>
              <a:ext cx="9815264" cy="1114874"/>
              <a:chOff x="0" y="0"/>
              <a:chExt cx="2096120" cy="238089"/>
            </a:xfrm>
          </p:grpSpPr>
          <p:sp>
            <p:nvSpPr>
              <p:cNvPr id="10" name="Freeform 10"/>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11" name="TextBox 11"/>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9784066" y="3807637"/>
            <a:ext cx="7114136" cy="3430675"/>
          </a:xfrm>
          <a:custGeom>
            <a:avLst/>
            <a:gdLst/>
            <a:ahLst/>
            <a:cxnLst/>
            <a:rect l="l" t="t" r="r" b="b"/>
            <a:pathLst>
              <a:path w="7114136" h="3430675">
                <a:moveTo>
                  <a:pt x="0" y="0"/>
                </a:moveTo>
                <a:lnTo>
                  <a:pt x="7114137" y="0"/>
                </a:lnTo>
                <a:lnTo>
                  <a:pt x="7114137" y="3430675"/>
                </a:lnTo>
                <a:lnTo>
                  <a:pt x="0" y="3430675"/>
                </a:lnTo>
                <a:lnTo>
                  <a:pt x="0" y="0"/>
                </a:lnTo>
                <a:close/>
              </a:path>
            </a:pathLst>
          </a:custGeom>
          <a:blipFill>
            <a:blip r:embed="rId4"/>
            <a:stretch>
              <a:fillRect/>
            </a:stretch>
          </a:blipFill>
        </p:spPr>
      </p:sp>
      <p:sp>
        <p:nvSpPr>
          <p:cNvPr id="14" name="TextBox 14"/>
          <p:cNvSpPr txBox="1"/>
          <p:nvPr/>
        </p:nvSpPr>
        <p:spPr>
          <a:xfrm>
            <a:off x="8078350" y="108585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5" name="TextBox 15"/>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6" name="TextBox 16"/>
          <p:cNvSpPr txBox="1"/>
          <p:nvPr/>
        </p:nvSpPr>
        <p:spPr>
          <a:xfrm>
            <a:off x="2792214" y="3490455"/>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evaluate_risks_from_masks()</a:t>
            </a:r>
          </a:p>
        </p:txBody>
      </p:sp>
      <p:sp>
        <p:nvSpPr>
          <p:cNvPr id="17" name="TextBox 17"/>
          <p:cNvSpPr txBox="1"/>
          <p:nvPr/>
        </p:nvSpPr>
        <p:spPr>
          <a:xfrm>
            <a:off x="1915417" y="4359065"/>
            <a:ext cx="6995705" cy="2891859"/>
          </a:xfrm>
          <a:prstGeom prst="rect">
            <a:avLst/>
          </a:prstGeom>
        </p:spPr>
        <p:txBody>
          <a:bodyPr lIns="0" tIns="0" rIns="0" bIns="0" rtlCol="0" anchor="t">
            <a:spAutoFit/>
          </a:bodyPr>
          <a:lstStyle/>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YOLO11n-seg의 마스크 결과를 기반으로 프레임 간 연기 영역의 변화량을 계산하기 위해 구현한 함수</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연속 프레임 사이에서 연기 영역의 확장률을 추적하여 위험 판단에 요소로 활용됨</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 연기 면적 성장률 &gt; 1.3배 ) → 위험 인식</a:t>
            </a:r>
          </a:p>
        </p:txBody>
      </p:sp>
      <p:sp>
        <p:nvSpPr>
          <p:cNvPr id="18" name="TextBox 18"/>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alert_logic.py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774192" y="3389559"/>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253372" y="2373658"/>
            <a:ext cx="7369808" cy="836155"/>
            <a:chOff x="0" y="0"/>
            <a:chExt cx="9826411" cy="1114874"/>
          </a:xfrm>
        </p:grpSpPr>
        <p:grpSp>
          <p:nvGrpSpPr>
            <p:cNvPr id="9" name="Group 9"/>
            <p:cNvGrpSpPr/>
            <p:nvPr/>
          </p:nvGrpSpPr>
          <p:grpSpPr>
            <a:xfrm>
              <a:off x="11147" y="0"/>
              <a:ext cx="9815264" cy="1114874"/>
              <a:chOff x="0" y="0"/>
              <a:chExt cx="2096120" cy="238089"/>
            </a:xfrm>
          </p:grpSpPr>
          <p:sp>
            <p:nvSpPr>
              <p:cNvPr id="10" name="Freeform 10"/>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11" name="TextBox 11"/>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9430953" y="3604755"/>
            <a:ext cx="8415916" cy="4305534"/>
          </a:xfrm>
          <a:custGeom>
            <a:avLst/>
            <a:gdLst/>
            <a:ahLst/>
            <a:cxnLst/>
            <a:rect l="l" t="t" r="r" b="b"/>
            <a:pathLst>
              <a:path w="8415916" h="4305534">
                <a:moveTo>
                  <a:pt x="0" y="0"/>
                </a:moveTo>
                <a:lnTo>
                  <a:pt x="8415915" y="0"/>
                </a:lnTo>
                <a:lnTo>
                  <a:pt x="8415915" y="4305534"/>
                </a:lnTo>
                <a:lnTo>
                  <a:pt x="0" y="4305534"/>
                </a:lnTo>
                <a:lnTo>
                  <a:pt x="0" y="0"/>
                </a:lnTo>
                <a:close/>
              </a:path>
            </a:pathLst>
          </a:custGeom>
          <a:blipFill>
            <a:blip r:embed="rId4"/>
            <a:stretch>
              <a:fillRect/>
            </a:stretch>
          </a:blipFill>
        </p:spPr>
      </p:sp>
      <p:sp>
        <p:nvSpPr>
          <p:cNvPr id="14" name="TextBox 14"/>
          <p:cNvSpPr txBox="1"/>
          <p:nvPr/>
        </p:nvSpPr>
        <p:spPr>
          <a:xfrm>
            <a:off x="8078350" y="108585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5" name="TextBox 15"/>
          <p:cNvSpPr txBox="1"/>
          <p:nvPr/>
        </p:nvSpPr>
        <p:spPr>
          <a:xfrm>
            <a:off x="6630614"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6" name="TextBox 16"/>
          <p:cNvSpPr txBox="1"/>
          <p:nvPr/>
        </p:nvSpPr>
        <p:spPr>
          <a:xfrm>
            <a:off x="2792214" y="3490455"/>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evaluate_risks()</a:t>
            </a:r>
          </a:p>
        </p:txBody>
      </p:sp>
      <p:sp>
        <p:nvSpPr>
          <p:cNvPr id="17" name="TextBox 17"/>
          <p:cNvSpPr txBox="1"/>
          <p:nvPr/>
        </p:nvSpPr>
        <p:spPr>
          <a:xfrm>
            <a:off x="1915417" y="4359065"/>
            <a:ext cx="6995705" cy="3863409"/>
          </a:xfrm>
          <a:prstGeom prst="rect">
            <a:avLst/>
          </a:prstGeom>
        </p:spPr>
        <p:txBody>
          <a:bodyPr lIns="0" tIns="0" rIns="0" bIns="0" rtlCol="0" anchor="t">
            <a:spAutoFit/>
          </a:bodyPr>
          <a:lstStyle/>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함수 내 연기 농도 증가율 계산</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연기 농도 = ROI 내 평균 밝기의 감소</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연기 객체가 탐지된 후, 해당 박스 좌표 영역의 grayscale 밝기 평균값을 추출</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이전 프레임 대비 얼마나 진해졌는지를 연기 농도 증가율로 정의함.</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값이 1.1 이상일 경우 위험 판단에 반영되며, 1.5 이상이면 danger로 분기됨.</a:t>
            </a:r>
          </a:p>
        </p:txBody>
      </p:sp>
      <p:sp>
        <p:nvSpPr>
          <p:cNvPr id="18" name="TextBox 18"/>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alert_logic.py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1341660" y="1797281"/>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프로젝트 개요</a:t>
            </a:r>
          </a:p>
        </p:txBody>
      </p:sp>
      <p:sp>
        <p:nvSpPr>
          <p:cNvPr id="3" name="TextBox 3"/>
          <p:cNvSpPr txBox="1"/>
          <p:nvPr/>
        </p:nvSpPr>
        <p:spPr>
          <a:xfrm>
            <a:off x="11341660" y="2820385"/>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기획 배경 및 동기</a:t>
            </a:r>
          </a:p>
        </p:txBody>
      </p:sp>
      <p:sp>
        <p:nvSpPr>
          <p:cNvPr id="4" name="TextBox 4"/>
          <p:cNvSpPr txBox="1"/>
          <p:nvPr/>
        </p:nvSpPr>
        <p:spPr>
          <a:xfrm>
            <a:off x="11341660" y="3843488"/>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타겟 사용자 및 페르소나</a:t>
            </a:r>
          </a:p>
        </p:txBody>
      </p:sp>
      <p:sp>
        <p:nvSpPr>
          <p:cNvPr id="5" name="TextBox 5"/>
          <p:cNvSpPr txBox="1"/>
          <p:nvPr/>
        </p:nvSpPr>
        <p:spPr>
          <a:xfrm>
            <a:off x="11341660" y="4866592"/>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서비스 / 기능 소개</a:t>
            </a:r>
          </a:p>
        </p:txBody>
      </p:sp>
      <p:sp>
        <p:nvSpPr>
          <p:cNvPr id="6" name="TextBox 6"/>
          <p:cNvSpPr txBox="1"/>
          <p:nvPr/>
        </p:nvSpPr>
        <p:spPr>
          <a:xfrm>
            <a:off x="11341660" y="5882592"/>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개발 내용</a:t>
            </a:r>
          </a:p>
        </p:txBody>
      </p:sp>
      <p:sp>
        <p:nvSpPr>
          <p:cNvPr id="7" name="TextBox 7"/>
          <p:cNvSpPr txBox="1"/>
          <p:nvPr/>
        </p:nvSpPr>
        <p:spPr>
          <a:xfrm>
            <a:off x="11341660" y="6905005"/>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어려움과 극복 방법</a:t>
            </a:r>
          </a:p>
        </p:txBody>
      </p:sp>
      <p:sp>
        <p:nvSpPr>
          <p:cNvPr id="8" name="TextBox 8"/>
          <p:cNvSpPr txBox="1"/>
          <p:nvPr/>
        </p:nvSpPr>
        <p:spPr>
          <a:xfrm>
            <a:off x="11341660" y="7928109"/>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영상 시연</a:t>
            </a:r>
          </a:p>
        </p:txBody>
      </p:sp>
      <p:sp>
        <p:nvSpPr>
          <p:cNvPr id="9" name="TextBox 9"/>
          <p:cNvSpPr txBox="1"/>
          <p:nvPr/>
        </p:nvSpPr>
        <p:spPr>
          <a:xfrm>
            <a:off x="1799097" y="1727113"/>
            <a:ext cx="4952792" cy="1028598"/>
          </a:xfrm>
          <a:prstGeom prst="rect">
            <a:avLst/>
          </a:prstGeom>
        </p:spPr>
        <p:txBody>
          <a:bodyPr lIns="0" tIns="0" rIns="0" bIns="0" rtlCol="0" anchor="t">
            <a:spAutoFit/>
          </a:bodyPr>
          <a:lstStyle/>
          <a:p>
            <a:pPr algn="l">
              <a:lnSpc>
                <a:spcPts val="8405"/>
              </a:lnSpc>
              <a:spcBef>
                <a:spcPct val="0"/>
              </a:spcBef>
            </a:pPr>
            <a:r>
              <a:rPr lang="en-US" sz="6004" spc="96">
                <a:solidFill>
                  <a:srgbClr val="FFFFFF"/>
                </a:solidFill>
                <a:latin typeface="210 네버랜드 Light"/>
                <a:ea typeface="210 네버랜드 Light"/>
                <a:cs typeface="210 네버랜드 Light"/>
                <a:sym typeface="210 네버랜드 Light"/>
              </a:rPr>
              <a:t>목 차</a:t>
            </a:r>
          </a:p>
        </p:txBody>
      </p:sp>
      <p:sp>
        <p:nvSpPr>
          <p:cNvPr id="10" name="TextBox 10"/>
          <p:cNvSpPr txBox="1"/>
          <p:nvPr/>
        </p:nvSpPr>
        <p:spPr>
          <a:xfrm>
            <a:off x="10248376" y="180331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01.</a:t>
            </a:r>
          </a:p>
        </p:txBody>
      </p:sp>
      <p:sp>
        <p:nvSpPr>
          <p:cNvPr id="11" name="TextBox 11"/>
          <p:cNvSpPr txBox="1"/>
          <p:nvPr/>
        </p:nvSpPr>
        <p:spPr>
          <a:xfrm>
            <a:off x="10248376" y="282000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02.</a:t>
            </a:r>
          </a:p>
        </p:txBody>
      </p:sp>
      <p:sp>
        <p:nvSpPr>
          <p:cNvPr id="12" name="TextBox 12"/>
          <p:cNvSpPr txBox="1"/>
          <p:nvPr/>
        </p:nvSpPr>
        <p:spPr>
          <a:xfrm>
            <a:off x="10248376" y="383669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03.</a:t>
            </a:r>
          </a:p>
        </p:txBody>
      </p:sp>
      <p:sp>
        <p:nvSpPr>
          <p:cNvPr id="13" name="TextBox 13"/>
          <p:cNvSpPr txBox="1"/>
          <p:nvPr/>
        </p:nvSpPr>
        <p:spPr>
          <a:xfrm>
            <a:off x="10248376" y="485338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04.</a:t>
            </a:r>
          </a:p>
        </p:txBody>
      </p:sp>
      <p:sp>
        <p:nvSpPr>
          <p:cNvPr id="14" name="TextBox 14"/>
          <p:cNvSpPr txBox="1"/>
          <p:nvPr/>
        </p:nvSpPr>
        <p:spPr>
          <a:xfrm>
            <a:off x="10248376" y="586938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05.</a:t>
            </a:r>
          </a:p>
        </p:txBody>
      </p:sp>
      <p:sp>
        <p:nvSpPr>
          <p:cNvPr id="15" name="TextBox 15"/>
          <p:cNvSpPr txBox="1"/>
          <p:nvPr/>
        </p:nvSpPr>
        <p:spPr>
          <a:xfrm>
            <a:off x="10248376" y="6885383"/>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06.</a:t>
            </a:r>
          </a:p>
        </p:txBody>
      </p:sp>
      <p:sp>
        <p:nvSpPr>
          <p:cNvPr id="16" name="TextBox 16"/>
          <p:cNvSpPr txBox="1"/>
          <p:nvPr/>
        </p:nvSpPr>
        <p:spPr>
          <a:xfrm>
            <a:off x="10248376" y="7902074"/>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07.</a:t>
            </a:r>
          </a:p>
        </p:txBody>
      </p:sp>
      <p:sp>
        <p:nvSpPr>
          <p:cNvPr id="17" name="TextBox 17"/>
          <p:cNvSpPr txBox="1"/>
          <p:nvPr/>
        </p:nvSpPr>
        <p:spPr>
          <a:xfrm>
            <a:off x="10248376" y="8763051"/>
            <a:ext cx="846544" cy="644525"/>
          </a:xfrm>
          <a:prstGeom prst="rect">
            <a:avLst/>
          </a:prstGeom>
        </p:spPr>
        <p:txBody>
          <a:bodyPr lIns="0" tIns="0" rIns="0" bIns="0" rtlCol="0" anchor="t">
            <a:spAutoFit/>
          </a:bodyPr>
          <a:lstStyle/>
          <a:p>
            <a:pPr algn="l">
              <a:lnSpc>
                <a:spcPts val="5199"/>
              </a:lnSpc>
            </a:pPr>
            <a:r>
              <a:rPr lang="en-US" sz="3999" spc="199">
                <a:solidFill>
                  <a:srgbClr val="4AC0DE"/>
                </a:solidFill>
                <a:latin typeface="Sanchez"/>
                <a:ea typeface="Sanchez"/>
                <a:cs typeface="Sanchez"/>
                <a:sym typeface="Sanchez"/>
              </a:rPr>
              <a:t>08.</a:t>
            </a:r>
          </a:p>
        </p:txBody>
      </p:sp>
      <p:sp>
        <p:nvSpPr>
          <p:cNvPr id="18" name="TextBox 18"/>
          <p:cNvSpPr txBox="1"/>
          <p:nvPr/>
        </p:nvSpPr>
        <p:spPr>
          <a:xfrm>
            <a:off x="11341660" y="8728444"/>
            <a:ext cx="5508398" cy="618489"/>
          </a:xfrm>
          <a:prstGeom prst="rect">
            <a:avLst/>
          </a:prstGeom>
        </p:spPr>
        <p:txBody>
          <a:bodyPr lIns="0" tIns="0" rIns="0" bIns="0" rtlCol="0" anchor="t">
            <a:spAutoFit/>
          </a:bodyPr>
          <a:lstStyle/>
          <a:p>
            <a:pPr algn="just">
              <a:lnSpc>
                <a:spcPts val="5120"/>
              </a:lnSpc>
            </a:pPr>
            <a:r>
              <a:rPr lang="en-US" sz="3200">
                <a:solidFill>
                  <a:srgbClr val="FFFFFF"/>
                </a:solidFill>
                <a:latin typeface="210 네버랜드 Light"/>
                <a:ea typeface="210 네버랜드 Light"/>
                <a:cs typeface="210 네버랜드 Light"/>
                <a:sym typeface="210 네버랜드 Light"/>
              </a:rPr>
              <a:t>개선 사항</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774192" y="3389559"/>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8" name="Group 8"/>
          <p:cNvGrpSpPr/>
          <p:nvPr/>
        </p:nvGrpSpPr>
        <p:grpSpPr>
          <a:xfrm>
            <a:off x="1253372" y="2373658"/>
            <a:ext cx="7369808" cy="836155"/>
            <a:chOff x="0" y="0"/>
            <a:chExt cx="9826411" cy="1114874"/>
          </a:xfrm>
        </p:grpSpPr>
        <p:grpSp>
          <p:nvGrpSpPr>
            <p:cNvPr id="9" name="Group 9"/>
            <p:cNvGrpSpPr/>
            <p:nvPr/>
          </p:nvGrpSpPr>
          <p:grpSpPr>
            <a:xfrm>
              <a:off x="11147" y="0"/>
              <a:ext cx="9815264" cy="1114874"/>
              <a:chOff x="0" y="0"/>
              <a:chExt cx="2096120" cy="238089"/>
            </a:xfrm>
          </p:grpSpPr>
          <p:sp>
            <p:nvSpPr>
              <p:cNvPr id="10" name="Freeform 10"/>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11" name="TextBox 11"/>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3" name="Freeform 13"/>
          <p:cNvSpPr/>
          <p:nvPr/>
        </p:nvSpPr>
        <p:spPr>
          <a:xfrm>
            <a:off x="9600037" y="2791735"/>
            <a:ext cx="7991869" cy="5713537"/>
          </a:xfrm>
          <a:custGeom>
            <a:avLst/>
            <a:gdLst/>
            <a:ahLst/>
            <a:cxnLst/>
            <a:rect l="l" t="t" r="r" b="b"/>
            <a:pathLst>
              <a:path w="7991869" h="5713537">
                <a:moveTo>
                  <a:pt x="0" y="0"/>
                </a:moveTo>
                <a:lnTo>
                  <a:pt x="7991869" y="0"/>
                </a:lnTo>
                <a:lnTo>
                  <a:pt x="7991869" y="5713538"/>
                </a:lnTo>
                <a:lnTo>
                  <a:pt x="0" y="5713538"/>
                </a:lnTo>
                <a:lnTo>
                  <a:pt x="0" y="0"/>
                </a:lnTo>
                <a:close/>
              </a:path>
            </a:pathLst>
          </a:custGeom>
          <a:blipFill>
            <a:blip r:embed="rId4"/>
            <a:stretch>
              <a:fillRect/>
            </a:stretch>
          </a:blipFill>
        </p:spPr>
      </p:sp>
      <p:sp>
        <p:nvSpPr>
          <p:cNvPr id="14" name="TextBox 14"/>
          <p:cNvSpPr txBox="1"/>
          <p:nvPr/>
        </p:nvSpPr>
        <p:spPr>
          <a:xfrm>
            <a:off x="7236476" y="108585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5" name="TextBox 15"/>
          <p:cNvSpPr txBox="1"/>
          <p:nvPr/>
        </p:nvSpPr>
        <p:spPr>
          <a:xfrm>
            <a:off x="5788740"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6" name="TextBox 16"/>
          <p:cNvSpPr txBox="1"/>
          <p:nvPr/>
        </p:nvSpPr>
        <p:spPr>
          <a:xfrm>
            <a:off x="2792214" y="3490455"/>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evaluate_risks()</a:t>
            </a:r>
          </a:p>
        </p:txBody>
      </p:sp>
      <p:sp>
        <p:nvSpPr>
          <p:cNvPr id="17" name="TextBox 17"/>
          <p:cNvSpPr txBox="1"/>
          <p:nvPr/>
        </p:nvSpPr>
        <p:spPr>
          <a:xfrm>
            <a:off x="1915417" y="4359065"/>
            <a:ext cx="6995705" cy="2891859"/>
          </a:xfrm>
          <a:prstGeom prst="rect">
            <a:avLst/>
          </a:prstGeom>
        </p:spPr>
        <p:txBody>
          <a:bodyPr lIns="0" tIns="0" rIns="0" bIns="0" rtlCol="0" anchor="t">
            <a:spAutoFit/>
          </a:bodyPr>
          <a:lstStyle/>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함수 내 fire 객체의 box 면적 합산 후, 이전 프레임 대비 면적 증가율 계산</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불 면적 = (x2 - x1) * (y2 - y1)의 누적 합</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불 면적 증가율 = 현재 면적 / 이전 면적</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증가율이 3배 이상이고, 신뢰도가 0.7 이상인 경우 danger 등급으로 판단</a:t>
            </a:r>
          </a:p>
        </p:txBody>
      </p:sp>
      <p:sp>
        <p:nvSpPr>
          <p:cNvPr id="18" name="TextBox 18"/>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alert_logic.py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253372" y="2373658"/>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9951833" y="2266950"/>
            <a:ext cx="7056294" cy="7296849"/>
          </a:xfrm>
          <a:custGeom>
            <a:avLst/>
            <a:gdLst/>
            <a:ahLst/>
            <a:cxnLst/>
            <a:rect l="l" t="t" r="r" b="b"/>
            <a:pathLst>
              <a:path w="7056294" h="7296849">
                <a:moveTo>
                  <a:pt x="0" y="0"/>
                </a:moveTo>
                <a:lnTo>
                  <a:pt x="7056294" y="0"/>
                </a:lnTo>
                <a:lnTo>
                  <a:pt x="7056294" y="7296849"/>
                </a:lnTo>
                <a:lnTo>
                  <a:pt x="0" y="7296849"/>
                </a:lnTo>
                <a:lnTo>
                  <a:pt x="0" y="0"/>
                </a:lnTo>
                <a:close/>
              </a:path>
            </a:pathLst>
          </a:custGeom>
          <a:blipFill>
            <a:blip r:embed="rId4"/>
            <a:stretch>
              <a:fillRect/>
            </a:stretch>
          </a:blipFill>
        </p:spPr>
      </p:sp>
      <p:sp>
        <p:nvSpPr>
          <p:cNvPr id="9" name="TextBox 9"/>
          <p:cNvSpPr txBox="1"/>
          <p:nvPr/>
        </p:nvSpPr>
        <p:spPr>
          <a:xfrm>
            <a:off x="7236476" y="1086940"/>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0" name="TextBox 10"/>
          <p:cNvSpPr txBox="1"/>
          <p:nvPr/>
        </p:nvSpPr>
        <p:spPr>
          <a:xfrm>
            <a:off x="5788740" y="97264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1" name="TextBox 11"/>
          <p:cNvSpPr txBox="1"/>
          <p:nvPr/>
        </p:nvSpPr>
        <p:spPr>
          <a:xfrm>
            <a:off x="1832996" y="3667013"/>
            <a:ext cx="6995705" cy="2406084"/>
          </a:xfrm>
          <a:prstGeom prst="rect">
            <a:avLst/>
          </a:prstGeom>
        </p:spPr>
        <p:txBody>
          <a:bodyPr lIns="0" tIns="0" rIns="0" bIns="0" rtlCol="0" anchor="t">
            <a:spAutoFit/>
          </a:bodyPr>
          <a:lstStyle/>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실시간 위험 판단은 단일 조건이 아닌, 객체 수, 면적 증가율, 밝기 변화율, 누적 경고 수 등</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다양한 요소를 종합적으로 고려해 다단계 경고 시스템을 설계</a:t>
            </a:r>
          </a:p>
        </p:txBody>
      </p:sp>
      <p:sp>
        <p:nvSpPr>
          <p:cNvPr id="12" name="TextBox 12"/>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alert_logic.py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253372" y="2373658"/>
            <a:ext cx="7369808" cy="836155"/>
            <a:chOff x="0" y="0"/>
            <a:chExt cx="9826411" cy="1114874"/>
          </a:xfrm>
        </p:grpSpPr>
        <p:grpSp>
          <p:nvGrpSpPr>
            <p:cNvPr id="4" name="Group 4"/>
            <p:cNvGrpSpPr/>
            <p:nvPr/>
          </p:nvGrpSpPr>
          <p:grpSpPr>
            <a:xfrm>
              <a:off x="11147" y="0"/>
              <a:ext cx="9815264" cy="1114874"/>
              <a:chOff x="0" y="0"/>
              <a:chExt cx="2096120" cy="238089"/>
            </a:xfrm>
          </p:grpSpPr>
          <p:sp>
            <p:nvSpPr>
              <p:cNvPr id="5" name="Freeform 5"/>
              <p:cNvSpPr/>
              <p:nvPr/>
            </p:nvSpPr>
            <p:spPr>
              <a:xfrm>
                <a:off x="0" y="0"/>
                <a:ext cx="2096120" cy="238089"/>
              </a:xfrm>
              <a:custGeom>
                <a:avLst/>
                <a:gdLst/>
                <a:ahLst/>
                <a:cxnLst/>
                <a:rect l="l" t="t" r="r" b="b"/>
                <a:pathLst>
                  <a:path w="2096120" h="238089">
                    <a:moveTo>
                      <a:pt x="105168" y="0"/>
                    </a:moveTo>
                    <a:lnTo>
                      <a:pt x="1990952" y="0"/>
                    </a:lnTo>
                    <a:cubicBezTo>
                      <a:pt x="2018844" y="0"/>
                      <a:pt x="2045594" y="11080"/>
                      <a:pt x="2065317" y="30803"/>
                    </a:cubicBezTo>
                    <a:cubicBezTo>
                      <a:pt x="2085040" y="50526"/>
                      <a:pt x="2096120" y="77276"/>
                      <a:pt x="2096120" y="105168"/>
                    </a:cubicBezTo>
                    <a:lnTo>
                      <a:pt x="2096120" y="132921"/>
                    </a:lnTo>
                    <a:cubicBezTo>
                      <a:pt x="2096120" y="160813"/>
                      <a:pt x="2085040" y="187563"/>
                      <a:pt x="2065317" y="207286"/>
                    </a:cubicBezTo>
                    <a:cubicBezTo>
                      <a:pt x="2045594" y="227009"/>
                      <a:pt x="2018844" y="238089"/>
                      <a:pt x="1990952" y="238089"/>
                    </a:cubicBezTo>
                    <a:lnTo>
                      <a:pt x="105168" y="238089"/>
                    </a:lnTo>
                    <a:cubicBezTo>
                      <a:pt x="47086" y="238089"/>
                      <a:pt x="0" y="191004"/>
                      <a:pt x="0" y="132921"/>
                    </a:cubicBezTo>
                    <a:lnTo>
                      <a:pt x="0" y="105168"/>
                    </a:lnTo>
                    <a:cubicBezTo>
                      <a:pt x="0" y="77276"/>
                      <a:pt x="11080" y="50526"/>
                      <a:pt x="30803" y="30803"/>
                    </a:cubicBezTo>
                    <a:cubicBezTo>
                      <a:pt x="50526" y="11080"/>
                      <a:pt x="77276" y="0"/>
                      <a:pt x="105168" y="0"/>
                    </a:cubicBezTo>
                    <a:close/>
                  </a:path>
                </a:pathLst>
              </a:custGeom>
              <a:solidFill>
                <a:srgbClr val="000000">
                  <a:alpha val="0"/>
                </a:srgbClr>
              </a:solidFill>
              <a:ln w="28575" cap="rnd">
                <a:solidFill>
                  <a:srgbClr val="4AC0DE"/>
                </a:solidFill>
                <a:prstDash val="solid"/>
                <a:round/>
              </a:ln>
            </p:spPr>
          </p:sp>
          <p:sp>
            <p:nvSpPr>
              <p:cNvPr id="6" name="TextBox 6"/>
              <p:cNvSpPr txBox="1"/>
              <p:nvPr/>
            </p:nvSpPr>
            <p:spPr>
              <a:xfrm>
                <a:off x="0" y="-38100"/>
                <a:ext cx="2096120" cy="276189"/>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0" y="0"/>
              <a:ext cx="1114874" cy="1114874"/>
            </a:xfrm>
            <a:custGeom>
              <a:avLst/>
              <a:gdLst/>
              <a:ahLst/>
              <a:cxnLst/>
              <a:rect l="l" t="t" r="r" b="b"/>
              <a:pathLst>
                <a:path w="1114874" h="1114874">
                  <a:moveTo>
                    <a:pt x="0" y="0"/>
                  </a:moveTo>
                  <a:lnTo>
                    <a:pt x="1114874" y="0"/>
                  </a:lnTo>
                  <a:lnTo>
                    <a:pt x="1114874" y="1114874"/>
                  </a:lnTo>
                  <a:lnTo>
                    <a:pt x="0" y="11148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9342681" y="2887814"/>
            <a:ext cx="8128982" cy="5895860"/>
          </a:xfrm>
          <a:custGeom>
            <a:avLst/>
            <a:gdLst/>
            <a:ahLst/>
            <a:cxnLst/>
            <a:rect l="l" t="t" r="r" b="b"/>
            <a:pathLst>
              <a:path w="8128982" h="5895860">
                <a:moveTo>
                  <a:pt x="0" y="0"/>
                </a:moveTo>
                <a:lnTo>
                  <a:pt x="8128981" y="0"/>
                </a:lnTo>
                <a:lnTo>
                  <a:pt x="8128981" y="5895859"/>
                </a:lnTo>
                <a:lnTo>
                  <a:pt x="0" y="5895859"/>
                </a:lnTo>
                <a:lnTo>
                  <a:pt x="0" y="0"/>
                </a:lnTo>
                <a:close/>
              </a:path>
            </a:pathLst>
          </a:custGeom>
          <a:blipFill>
            <a:blip r:embed="rId4"/>
            <a:stretch>
              <a:fillRect/>
            </a:stretch>
          </a:blipFill>
        </p:spPr>
      </p:sp>
      <p:sp>
        <p:nvSpPr>
          <p:cNvPr id="9" name="Freeform 9"/>
          <p:cNvSpPr/>
          <p:nvPr/>
        </p:nvSpPr>
        <p:spPr>
          <a:xfrm>
            <a:off x="9754380" y="2229517"/>
            <a:ext cx="7305582" cy="7212452"/>
          </a:xfrm>
          <a:custGeom>
            <a:avLst/>
            <a:gdLst/>
            <a:ahLst/>
            <a:cxnLst/>
            <a:rect l="l" t="t" r="r" b="b"/>
            <a:pathLst>
              <a:path w="7305582" h="7212452">
                <a:moveTo>
                  <a:pt x="0" y="0"/>
                </a:moveTo>
                <a:lnTo>
                  <a:pt x="7305583" y="0"/>
                </a:lnTo>
                <a:lnTo>
                  <a:pt x="7305583" y="7212452"/>
                </a:lnTo>
                <a:lnTo>
                  <a:pt x="0" y="7212452"/>
                </a:lnTo>
                <a:lnTo>
                  <a:pt x="0" y="0"/>
                </a:lnTo>
                <a:close/>
              </a:path>
            </a:pathLst>
          </a:custGeom>
          <a:blipFill>
            <a:blip r:embed="rId5"/>
            <a:stretch>
              <a:fillRect/>
            </a:stretch>
          </a:blipFill>
        </p:spPr>
      </p:sp>
      <p:sp>
        <p:nvSpPr>
          <p:cNvPr id="10" name="TextBox 10"/>
          <p:cNvSpPr txBox="1"/>
          <p:nvPr/>
        </p:nvSpPr>
        <p:spPr>
          <a:xfrm>
            <a:off x="7435157" y="1068224"/>
            <a:ext cx="5262784"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개발 내용</a:t>
            </a:r>
          </a:p>
        </p:txBody>
      </p:sp>
      <p:sp>
        <p:nvSpPr>
          <p:cNvPr id="11" name="TextBox 11"/>
          <p:cNvSpPr txBox="1"/>
          <p:nvPr/>
        </p:nvSpPr>
        <p:spPr>
          <a:xfrm>
            <a:off x="5987420" y="953924"/>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05.</a:t>
            </a:r>
          </a:p>
        </p:txBody>
      </p:sp>
      <p:sp>
        <p:nvSpPr>
          <p:cNvPr id="12" name="TextBox 12"/>
          <p:cNvSpPr txBox="1"/>
          <p:nvPr/>
        </p:nvSpPr>
        <p:spPr>
          <a:xfrm>
            <a:off x="1832996" y="3667013"/>
            <a:ext cx="6995705" cy="3377634"/>
          </a:xfrm>
          <a:prstGeom prst="rect">
            <a:avLst/>
          </a:prstGeom>
        </p:spPr>
        <p:txBody>
          <a:bodyPr lIns="0" tIns="0" rIns="0" bIns="0" rtlCol="0" anchor="t">
            <a:spAutoFit/>
          </a:bodyPr>
          <a:lstStyle/>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Gmail SMTP를 활용하여 경고 발생 시 이미지 포함 이메일 전송 구현</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OpenCV이미지 → JPEG 인코딩 후 이메일 첨부</a:t>
            </a:r>
          </a:p>
          <a:p>
            <a:pPr marL="598535" lvl="1" indent="-299267" algn="l">
              <a:lnSpc>
                <a:spcPts val="3881"/>
              </a:lnSpc>
              <a:buFont typeface="Arial"/>
              <a:buChar char="•"/>
            </a:pPr>
            <a:r>
              <a:rPr lang="en-US" sz="2772">
                <a:solidFill>
                  <a:srgbClr val="FFFFFF"/>
                </a:solidFill>
                <a:latin typeface="Source Han Sans KR"/>
                <a:ea typeface="Source Han Sans KR"/>
                <a:cs typeface="Source Han Sans KR"/>
                <a:sym typeface="Source Han Sans KR"/>
              </a:rPr>
              <a:t>Streamlit 내 threading을 사용하여 백그라운드에서 전송처리 → UI 멈춤 없이 실시간 반응 유지</a:t>
            </a:r>
          </a:p>
        </p:txBody>
      </p:sp>
      <p:sp>
        <p:nvSpPr>
          <p:cNvPr id="13" name="TextBox 13"/>
          <p:cNvSpPr txBox="1"/>
          <p:nvPr/>
        </p:nvSpPr>
        <p:spPr>
          <a:xfrm>
            <a:off x="2271394" y="2474554"/>
            <a:ext cx="611890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email_utils.py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3007127" y="2019300"/>
            <a:ext cx="12273747" cy="2305050"/>
            <a:chOff x="0" y="0"/>
            <a:chExt cx="3232592" cy="607091"/>
          </a:xfrm>
        </p:grpSpPr>
        <p:sp>
          <p:nvSpPr>
            <p:cNvPr id="4" name="Freeform 4"/>
            <p:cNvSpPr/>
            <p:nvPr/>
          </p:nvSpPr>
          <p:spPr>
            <a:xfrm>
              <a:off x="0" y="0"/>
              <a:ext cx="3232592" cy="607091"/>
            </a:xfrm>
            <a:custGeom>
              <a:avLst/>
              <a:gdLst/>
              <a:ahLst/>
              <a:cxnLst/>
              <a:rect l="l" t="t" r="r" b="b"/>
              <a:pathLst>
                <a:path w="3232592" h="607091">
                  <a:moveTo>
                    <a:pt x="32169" y="0"/>
                  </a:moveTo>
                  <a:lnTo>
                    <a:pt x="3200422" y="0"/>
                  </a:lnTo>
                  <a:cubicBezTo>
                    <a:pt x="3218189" y="0"/>
                    <a:pt x="3232592" y="14403"/>
                    <a:pt x="3232592" y="32169"/>
                  </a:cubicBezTo>
                  <a:lnTo>
                    <a:pt x="3232592" y="574922"/>
                  </a:lnTo>
                  <a:cubicBezTo>
                    <a:pt x="3232592" y="592689"/>
                    <a:pt x="3218189" y="607091"/>
                    <a:pt x="3200422" y="607091"/>
                  </a:cubicBezTo>
                  <a:lnTo>
                    <a:pt x="32169" y="607091"/>
                  </a:lnTo>
                  <a:cubicBezTo>
                    <a:pt x="14403" y="607091"/>
                    <a:pt x="0" y="592689"/>
                    <a:pt x="0" y="574922"/>
                  </a:cubicBezTo>
                  <a:lnTo>
                    <a:pt x="0" y="32169"/>
                  </a:lnTo>
                  <a:cubicBezTo>
                    <a:pt x="0" y="14403"/>
                    <a:pt x="14403" y="0"/>
                    <a:pt x="32169" y="0"/>
                  </a:cubicBezTo>
                  <a:close/>
                </a:path>
              </a:pathLst>
            </a:custGeom>
            <a:solidFill>
              <a:srgbClr val="497B97"/>
            </a:solidFill>
          </p:spPr>
        </p:sp>
        <p:sp>
          <p:nvSpPr>
            <p:cNvPr id="5" name="TextBox 5"/>
            <p:cNvSpPr txBox="1"/>
            <p:nvPr/>
          </p:nvSpPr>
          <p:spPr>
            <a:xfrm>
              <a:off x="0" y="-38100"/>
              <a:ext cx="3232592" cy="645191"/>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6951047" y="1085850"/>
            <a:ext cx="5833643"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어려운 점 극복 방법</a:t>
            </a:r>
          </a:p>
        </p:txBody>
      </p:sp>
      <p:sp>
        <p:nvSpPr>
          <p:cNvPr id="7" name="TextBox 7"/>
          <p:cNvSpPr txBox="1"/>
          <p:nvPr/>
        </p:nvSpPr>
        <p:spPr>
          <a:xfrm>
            <a:off x="5503311"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06.</a:t>
            </a:r>
          </a:p>
        </p:txBody>
      </p:sp>
      <p:sp>
        <p:nvSpPr>
          <p:cNvPr id="8" name="Freeform 8"/>
          <p:cNvSpPr/>
          <p:nvPr/>
        </p:nvSpPr>
        <p:spPr>
          <a:xfrm>
            <a:off x="8884788" y="2057400"/>
            <a:ext cx="518424" cy="497687"/>
          </a:xfrm>
          <a:custGeom>
            <a:avLst/>
            <a:gdLst/>
            <a:ahLst/>
            <a:cxnLst/>
            <a:rect l="l" t="t" r="r" b="b"/>
            <a:pathLst>
              <a:path w="518424" h="497687">
                <a:moveTo>
                  <a:pt x="0" y="0"/>
                </a:moveTo>
                <a:lnTo>
                  <a:pt x="518424" y="0"/>
                </a:lnTo>
                <a:lnTo>
                  <a:pt x="518424" y="497687"/>
                </a:lnTo>
                <a:lnTo>
                  <a:pt x="0" y="497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782675" y="2406382"/>
            <a:ext cx="4722650" cy="574675"/>
          </a:xfrm>
          <a:prstGeom prst="rect">
            <a:avLst/>
          </a:prstGeom>
        </p:spPr>
        <p:txBody>
          <a:bodyPr lIns="0" tIns="0" rIns="0" bIns="0" rtlCol="0" anchor="t">
            <a:spAutoFit/>
          </a:bodyPr>
          <a:lstStyle/>
          <a:p>
            <a:pPr algn="ctr">
              <a:lnSpc>
                <a:spcPts val="4999"/>
              </a:lnSpc>
            </a:pPr>
            <a:r>
              <a:rPr lang="en-US" sz="2499">
                <a:solidFill>
                  <a:srgbClr val="FFFFFF"/>
                </a:solidFill>
                <a:latin typeface="210 네버랜드 Light"/>
                <a:ea typeface="210 네버랜드 Light"/>
                <a:cs typeface="210 네버랜드 Light"/>
                <a:sym typeface="210 네버랜드 Light"/>
              </a:rPr>
              <a:t>모델의 성능 문제</a:t>
            </a:r>
          </a:p>
        </p:txBody>
      </p:sp>
      <p:sp>
        <p:nvSpPr>
          <p:cNvPr id="10" name="TextBox 10"/>
          <p:cNvSpPr txBox="1"/>
          <p:nvPr/>
        </p:nvSpPr>
        <p:spPr>
          <a:xfrm>
            <a:off x="3353891" y="2975228"/>
            <a:ext cx="11580217" cy="1272922"/>
          </a:xfrm>
          <a:prstGeom prst="rect">
            <a:avLst/>
          </a:prstGeom>
        </p:spPr>
        <p:txBody>
          <a:bodyPr lIns="0" tIns="0" rIns="0" bIns="0" rtlCol="0" anchor="t">
            <a:spAutoFit/>
          </a:bodyPr>
          <a:lstStyle/>
          <a:p>
            <a:pPr algn="ctr">
              <a:lnSpc>
                <a:spcPts val="3431"/>
              </a:lnSpc>
            </a:pPr>
            <a:r>
              <a:rPr lang="en-US" sz="2399" spc="93">
                <a:solidFill>
                  <a:srgbClr val="FFFFFF"/>
                </a:solidFill>
                <a:latin typeface="Source Han Sans KR"/>
                <a:ea typeface="Source Han Sans KR"/>
                <a:cs typeface="Source Han Sans KR"/>
                <a:sym typeface="Source Han Sans KR"/>
              </a:rPr>
              <a:t>모델의 성능이 너무 낮게 나오는 문제 </a:t>
            </a:r>
          </a:p>
          <a:p>
            <a:pPr algn="ctr">
              <a:lnSpc>
                <a:spcPts val="3431"/>
              </a:lnSpc>
            </a:pPr>
            <a:r>
              <a:rPr lang="en-US" sz="2399" b="1" spc="93">
                <a:solidFill>
                  <a:srgbClr val="FFFFFF"/>
                </a:solidFill>
                <a:latin typeface="Source Han Sans KR Bold"/>
                <a:ea typeface="Source Han Sans KR Bold"/>
                <a:cs typeface="Source Han Sans KR Bold"/>
                <a:sym typeface="Source Han Sans KR Bold"/>
              </a:rPr>
              <a:t>➜ roboflow 검증된 데이터셋, 증강 처리, 모델 사용</a:t>
            </a:r>
          </a:p>
          <a:p>
            <a:pPr marL="0" lvl="0" indent="0" algn="ctr">
              <a:lnSpc>
                <a:spcPts val="3431"/>
              </a:lnSpc>
            </a:pPr>
            <a:r>
              <a:rPr lang="en-US" sz="2399" spc="93">
                <a:solidFill>
                  <a:srgbClr val="FFFFFF"/>
                </a:solidFill>
                <a:latin typeface="Source Han Sans KR"/>
                <a:ea typeface="Source Han Sans KR"/>
                <a:cs typeface="Source Han Sans KR"/>
                <a:sym typeface="Source Han Sans KR"/>
              </a:rPr>
              <a:t>mAP@0.5 기준 0.95+, smoke segmentaion 0.78 달성</a:t>
            </a:r>
          </a:p>
        </p:txBody>
      </p:sp>
      <p:grpSp>
        <p:nvGrpSpPr>
          <p:cNvPr id="11" name="Group 11"/>
          <p:cNvGrpSpPr/>
          <p:nvPr/>
        </p:nvGrpSpPr>
        <p:grpSpPr>
          <a:xfrm>
            <a:off x="3007127" y="4743450"/>
            <a:ext cx="12273747" cy="2305050"/>
            <a:chOff x="0" y="0"/>
            <a:chExt cx="3232592" cy="607091"/>
          </a:xfrm>
        </p:grpSpPr>
        <p:sp>
          <p:nvSpPr>
            <p:cNvPr id="12" name="Freeform 12"/>
            <p:cNvSpPr/>
            <p:nvPr/>
          </p:nvSpPr>
          <p:spPr>
            <a:xfrm>
              <a:off x="0" y="0"/>
              <a:ext cx="3232592" cy="607091"/>
            </a:xfrm>
            <a:custGeom>
              <a:avLst/>
              <a:gdLst/>
              <a:ahLst/>
              <a:cxnLst/>
              <a:rect l="l" t="t" r="r" b="b"/>
              <a:pathLst>
                <a:path w="3232592" h="607091">
                  <a:moveTo>
                    <a:pt x="32169" y="0"/>
                  </a:moveTo>
                  <a:lnTo>
                    <a:pt x="3200422" y="0"/>
                  </a:lnTo>
                  <a:cubicBezTo>
                    <a:pt x="3218189" y="0"/>
                    <a:pt x="3232592" y="14403"/>
                    <a:pt x="3232592" y="32169"/>
                  </a:cubicBezTo>
                  <a:lnTo>
                    <a:pt x="3232592" y="574922"/>
                  </a:lnTo>
                  <a:cubicBezTo>
                    <a:pt x="3232592" y="592689"/>
                    <a:pt x="3218189" y="607091"/>
                    <a:pt x="3200422" y="607091"/>
                  </a:cubicBezTo>
                  <a:lnTo>
                    <a:pt x="32169" y="607091"/>
                  </a:lnTo>
                  <a:cubicBezTo>
                    <a:pt x="14403" y="607091"/>
                    <a:pt x="0" y="592689"/>
                    <a:pt x="0" y="574922"/>
                  </a:cubicBezTo>
                  <a:lnTo>
                    <a:pt x="0" y="32169"/>
                  </a:lnTo>
                  <a:cubicBezTo>
                    <a:pt x="0" y="14403"/>
                    <a:pt x="14403" y="0"/>
                    <a:pt x="32169" y="0"/>
                  </a:cubicBezTo>
                  <a:close/>
                </a:path>
              </a:pathLst>
            </a:custGeom>
            <a:solidFill>
              <a:srgbClr val="497B97"/>
            </a:solidFill>
          </p:spPr>
        </p:sp>
        <p:sp>
          <p:nvSpPr>
            <p:cNvPr id="13" name="TextBox 13"/>
            <p:cNvSpPr txBox="1"/>
            <p:nvPr/>
          </p:nvSpPr>
          <p:spPr>
            <a:xfrm>
              <a:off x="0" y="-38100"/>
              <a:ext cx="3232592" cy="645191"/>
            </a:xfrm>
            <a:prstGeom prst="rect">
              <a:avLst/>
            </a:prstGeom>
          </p:spPr>
          <p:txBody>
            <a:bodyPr lIns="50800" tIns="50800" rIns="50800" bIns="50800" rtlCol="0" anchor="ctr"/>
            <a:lstStyle/>
            <a:p>
              <a:pPr algn="ctr">
                <a:lnSpc>
                  <a:spcPts val="2800"/>
                </a:lnSpc>
              </a:pPr>
              <a:endParaRPr/>
            </a:p>
          </p:txBody>
        </p:sp>
      </p:grpSp>
      <p:sp>
        <p:nvSpPr>
          <p:cNvPr id="14" name="Freeform 14"/>
          <p:cNvSpPr/>
          <p:nvPr/>
        </p:nvSpPr>
        <p:spPr>
          <a:xfrm>
            <a:off x="8884788" y="4781550"/>
            <a:ext cx="518424" cy="497687"/>
          </a:xfrm>
          <a:custGeom>
            <a:avLst/>
            <a:gdLst/>
            <a:ahLst/>
            <a:cxnLst/>
            <a:rect l="l" t="t" r="r" b="b"/>
            <a:pathLst>
              <a:path w="518424" h="497687">
                <a:moveTo>
                  <a:pt x="0" y="0"/>
                </a:moveTo>
                <a:lnTo>
                  <a:pt x="518424" y="0"/>
                </a:lnTo>
                <a:lnTo>
                  <a:pt x="518424" y="497687"/>
                </a:lnTo>
                <a:lnTo>
                  <a:pt x="0" y="497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782675" y="5130532"/>
            <a:ext cx="4722650" cy="574675"/>
          </a:xfrm>
          <a:prstGeom prst="rect">
            <a:avLst/>
          </a:prstGeom>
        </p:spPr>
        <p:txBody>
          <a:bodyPr lIns="0" tIns="0" rIns="0" bIns="0" rtlCol="0" anchor="t">
            <a:spAutoFit/>
          </a:bodyPr>
          <a:lstStyle/>
          <a:p>
            <a:pPr algn="ctr">
              <a:lnSpc>
                <a:spcPts val="4999"/>
              </a:lnSpc>
            </a:pPr>
            <a:r>
              <a:rPr lang="en-US" sz="2499">
                <a:solidFill>
                  <a:srgbClr val="FFFFFF"/>
                </a:solidFill>
                <a:latin typeface="210 네버랜드 Light"/>
                <a:ea typeface="210 네버랜드 Light"/>
                <a:cs typeface="210 네버랜드 Light"/>
                <a:sym typeface="210 네버랜드 Light"/>
              </a:rPr>
              <a:t>위험 판단 기준 수립의 어려움</a:t>
            </a:r>
          </a:p>
        </p:txBody>
      </p:sp>
      <p:sp>
        <p:nvSpPr>
          <p:cNvPr id="16" name="TextBox 16"/>
          <p:cNvSpPr txBox="1"/>
          <p:nvPr/>
        </p:nvSpPr>
        <p:spPr>
          <a:xfrm>
            <a:off x="3353891" y="5699378"/>
            <a:ext cx="11580217" cy="1272922"/>
          </a:xfrm>
          <a:prstGeom prst="rect">
            <a:avLst/>
          </a:prstGeom>
        </p:spPr>
        <p:txBody>
          <a:bodyPr lIns="0" tIns="0" rIns="0" bIns="0" rtlCol="0" anchor="t">
            <a:spAutoFit/>
          </a:bodyPr>
          <a:lstStyle/>
          <a:p>
            <a:pPr algn="ctr">
              <a:lnSpc>
                <a:spcPts val="3431"/>
              </a:lnSpc>
            </a:pPr>
            <a:r>
              <a:rPr lang="en-US" sz="2399" spc="93">
                <a:solidFill>
                  <a:srgbClr val="FFFFFF"/>
                </a:solidFill>
                <a:latin typeface="Source Han Sans KR"/>
                <a:ea typeface="Source Han Sans KR"/>
                <a:cs typeface="Source Han Sans KR"/>
                <a:sym typeface="Source Han Sans KR"/>
              </a:rPr>
              <a:t>객체 수만 기준으로 경고 시 과도한 오탐 발생 </a:t>
            </a:r>
          </a:p>
          <a:p>
            <a:pPr marL="0" lvl="0" indent="0" algn="ctr">
              <a:lnSpc>
                <a:spcPts val="3431"/>
              </a:lnSpc>
            </a:pPr>
            <a:r>
              <a:rPr lang="en-US" sz="2399" spc="93">
                <a:solidFill>
                  <a:srgbClr val="FFFFFF"/>
                </a:solidFill>
                <a:latin typeface="Source Han Sans KR"/>
                <a:ea typeface="Source Han Sans KR"/>
                <a:cs typeface="Source Han Sans KR"/>
                <a:sym typeface="Source Han Sans KR"/>
              </a:rPr>
              <a:t> ➜ 다양한 기준(객체 수 + 면적 + 농도 등)을 조합한 다단계 판단 로직 설계</a:t>
            </a:r>
          </a:p>
          <a:p>
            <a:pPr algn="ctr">
              <a:lnSpc>
                <a:spcPts val="3431"/>
              </a:lnSpc>
            </a:pPr>
            <a:r>
              <a:rPr lang="en-US" sz="2399" u="none" strike="noStrike" spc="93">
                <a:solidFill>
                  <a:srgbClr val="FFFFFF"/>
                </a:solidFill>
                <a:latin typeface="Source Han Sans KR"/>
                <a:ea typeface="Source Han Sans KR"/>
                <a:cs typeface="Source Han Sans KR"/>
                <a:sym typeface="Source Han Sans KR"/>
              </a:rPr>
              <a:t>복합 조건 경고 시스템 설계로 경고 정확도 개선</a:t>
            </a:r>
          </a:p>
        </p:txBody>
      </p:sp>
      <p:grpSp>
        <p:nvGrpSpPr>
          <p:cNvPr id="17" name="Group 17"/>
          <p:cNvGrpSpPr/>
          <p:nvPr/>
        </p:nvGrpSpPr>
        <p:grpSpPr>
          <a:xfrm>
            <a:off x="3007127" y="7448550"/>
            <a:ext cx="12273747" cy="2305050"/>
            <a:chOff x="0" y="0"/>
            <a:chExt cx="3232592" cy="607091"/>
          </a:xfrm>
        </p:grpSpPr>
        <p:sp>
          <p:nvSpPr>
            <p:cNvPr id="18" name="Freeform 18"/>
            <p:cNvSpPr/>
            <p:nvPr/>
          </p:nvSpPr>
          <p:spPr>
            <a:xfrm>
              <a:off x="0" y="0"/>
              <a:ext cx="3232592" cy="607091"/>
            </a:xfrm>
            <a:custGeom>
              <a:avLst/>
              <a:gdLst/>
              <a:ahLst/>
              <a:cxnLst/>
              <a:rect l="l" t="t" r="r" b="b"/>
              <a:pathLst>
                <a:path w="3232592" h="607091">
                  <a:moveTo>
                    <a:pt x="32169" y="0"/>
                  </a:moveTo>
                  <a:lnTo>
                    <a:pt x="3200422" y="0"/>
                  </a:lnTo>
                  <a:cubicBezTo>
                    <a:pt x="3218189" y="0"/>
                    <a:pt x="3232592" y="14403"/>
                    <a:pt x="3232592" y="32169"/>
                  </a:cubicBezTo>
                  <a:lnTo>
                    <a:pt x="3232592" y="574922"/>
                  </a:lnTo>
                  <a:cubicBezTo>
                    <a:pt x="3232592" y="592689"/>
                    <a:pt x="3218189" y="607091"/>
                    <a:pt x="3200422" y="607091"/>
                  </a:cubicBezTo>
                  <a:lnTo>
                    <a:pt x="32169" y="607091"/>
                  </a:lnTo>
                  <a:cubicBezTo>
                    <a:pt x="14403" y="607091"/>
                    <a:pt x="0" y="592689"/>
                    <a:pt x="0" y="574922"/>
                  </a:cubicBezTo>
                  <a:lnTo>
                    <a:pt x="0" y="32169"/>
                  </a:lnTo>
                  <a:cubicBezTo>
                    <a:pt x="0" y="14403"/>
                    <a:pt x="14403" y="0"/>
                    <a:pt x="32169" y="0"/>
                  </a:cubicBezTo>
                  <a:close/>
                </a:path>
              </a:pathLst>
            </a:custGeom>
            <a:solidFill>
              <a:srgbClr val="497B97"/>
            </a:solidFill>
          </p:spPr>
        </p:sp>
        <p:sp>
          <p:nvSpPr>
            <p:cNvPr id="19" name="TextBox 19"/>
            <p:cNvSpPr txBox="1"/>
            <p:nvPr/>
          </p:nvSpPr>
          <p:spPr>
            <a:xfrm>
              <a:off x="0" y="-38100"/>
              <a:ext cx="3232592" cy="645191"/>
            </a:xfrm>
            <a:prstGeom prst="rect">
              <a:avLst/>
            </a:prstGeom>
          </p:spPr>
          <p:txBody>
            <a:bodyPr lIns="50800" tIns="50800" rIns="50800" bIns="50800" rtlCol="0" anchor="ctr"/>
            <a:lstStyle/>
            <a:p>
              <a:pPr algn="ctr">
                <a:lnSpc>
                  <a:spcPts val="2800"/>
                </a:lnSpc>
              </a:pPr>
              <a:endParaRPr/>
            </a:p>
          </p:txBody>
        </p:sp>
      </p:grpSp>
      <p:sp>
        <p:nvSpPr>
          <p:cNvPr id="20" name="Freeform 20"/>
          <p:cNvSpPr/>
          <p:nvPr/>
        </p:nvSpPr>
        <p:spPr>
          <a:xfrm>
            <a:off x="8884788" y="7486650"/>
            <a:ext cx="518424" cy="497687"/>
          </a:xfrm>
          <a:custGeom>
            <a:avLst/>
            <a:gdLst/>
            <a:ahLst/>
            <a:cxnLst/>
            <a:rect l="l" t="t" r="r" b="b"/>
            <a:pathLst>
              <a:path w="518424" h="497687">
                <a:moveTo>
                  <a:pt x="0" y="0"/>
                </a:moveTo>
                <a:lnTo>
                  <a:pt x="518424" y="0"/>
                </a:lnTo>
                <a:lnTo>
                  <a:pt x="518424" y="497687"/>
                </a:lnTo>
                <a:lnTo>
                  <a:pt x="0" y="497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6782675" y="7835632"/>
            <a:ext cx="4722650" cy="574675"/>
          </a:xfrm>
          <a:prstGeom prst="rect">
            <a:avLst/>
          </a:prstGeom>
        </p:spPr>
        <p:txBody>
          <a:bodyPr lIns="0" tIns="0" rIns="0" bIns="0" rtlCol="0" anchor="t">
            <a:spAutoFit/>
          </a:bodyPr>
          <a:lstStyle/>
          <a:p>
            <a:pPr algn="ctr">
              <a:lnSpc>
                <a:spcPts val="4999"/>
              </a:lnSpc>
            </a:pPr>
            <a:r>
              <a:rPr lang="en-US" sz="2499">
                <a:solidFill>
                  <a:srgbClr val="FFFFFF"/>
                </a:solidFill>
                <a:latin typeface="210 네버랜드 Light"/>
                <a:ea typeface="210 네버랜드 Light"/>
                <a:cs typeface="210 네버랜드 Light"/>
                <a:sym typeface="210 네버랜드 Light"/>
              </a:rPr>
              <a:t>실시간 처리 중 UI 멈춤 현상 발생</a:t>
            </a:r>
          </a:p>
        </p:txBody>
      </p:sp>
      <p:sp>
        <p:nvSpPr>
          <p:cNvPr id="22" name="TextBox 22"/>
          <p:cNvSpPr txBox="1"/>
          <p:nvPr/>
        </p:nvSpPr>
        <p:spPr>
          <a:xfrm>
            <a:off x="3353891" y="8404478"/>
            <a:ext cx="11580217" cy="1272922"/>
          </a:xfrm>
          <a:prstGeom prst="rect">
            <a:avLst/>
          </a:prstGeom>
        </p:spPr>
        <p:txBody>
          <a:bodyPr lIns="0" tIns="0" rIns="0" bIns="0" rtlCol="0" anchor="t">
            <a:spAutoFit/>
          </a:bodyPr>
          <a:lstStyle/>
          <a:p>
            <a:pPr algn="ctr">
              <a:lnSpc>
                <a:spcPts val="3431"/>
              </a:lnSpc>
            </a:pPr>
            <a:r>
              <a:rPr lang="en-US" sz="2399" spc="93">
                <a:solidFill>
                  <a:srgbClr val="FFFFFF"/>
                </a:solidFill>
                <a:latin typeface="Source Han Sans KR"/>
                <a:ea typeface="Source Han Sans KR"/>
                <a:cs typeface="Source Han Sans KR"/>
                <a:sym typeface="Source Han Sans KR"/>
              </a:rPr>
              <a:t>이메일 전송 과정에서 Streamlit 앱이 일시 정지되는 현상 발견</a:t>
            </a:r>
          </a:p>
          <a:p>
            <a:pPr algn="ctr">
              <a:lnSpc>
                <a:spcPts val="3431"/>
              </a:lnSpc>
            </a:pPr>
            <a:r>
              <a:rPr lang="en-US" sz="2399" b="1" spc="93">
                <a:solidFill>
                  <a:srgbClr val="FFFFFF"/>
                </a:solidFill>
                <a:latin typeface="Source Han Sans KR Bold"/>
                <a:ea typeface="Source Han Sans KR Bold"/>
                <a:cs typeface="Source Han Sans KR Bold"/>
                <a:sym typeface="Source Han Sans KR Bold"/>
              </a:rPr>
              <a:t>➜ threading.Thread 를 활용하여 비동기 전송 처리</a:t>
            </a:r>
          </a:p>
          <a:p>
            <a:pPr marL="0" lvl="0" indent="0" algn="ctr">
              <a:lnSpc>
                <a:spcPts val="3431"/>
              </a:lnSpc>
            </a:pPr>
            <a:r>
              <a:rPr lang="en-US" sz="2399" spc="93">
                <a:solidFill>
                  <a:srgbClr val="FFFFFF"/>
                </a:solidFill>
                <a:latin typeface="Source Han Sans KR"/>
                <a:ea typeface="Source Han Sans KR"/>
                <a:cs typeface="Source Han Sans KR"/>
                <a:sym typeface="Source Han Sans KR"/>
              </a:rPr>
              <a:t>사용자 인터페이스가 멈추지 않고 영상 추론이 지속되도록 개선</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235200" y="1943100"/>
            <a:ext cx="13817600" cy="7772400"/>
          </a:xfrm>
          <a:prstGeom prst="rect">
            <a:avLst/>
          </a:prstGeom>
        </p:spPr>
      </p:pic>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010685" y="1347788"/>
            <a:ext cx="14630400" cy="8229600"/>
          </a:xfrm>
          <a:prstGeom prst="rect">
            <a:avLst/>
          </a:prstGeom>
        </p:spPr>
      </p:pic>
      <p:sp>
        <p:nvSpPr>
          <p:cNvPr id="5" name="TextBox 5"/>
          <p:cNvSpPr txBox="1"/>
          <p:nvPr/>
        </p:nvSpPr>
        <p:spPr>
          <a:xfrm>
            <a:off x="7600779" y="776288"/>
            <a:ext cx="3810311" cy="485775"/>
          </a:xfrm>
          <a:prstGeom prst="rect">
            <a:avLst/>
          </a:prstGeom>
        </p:spPr>
        <p:txBody>
          <a:bodyPr lIns="0" tIns="0" rIns="0" bIns="0" rtlCol="0" anchor="t">
            <a:spAutoFit/>
          </a:bodyPr>
          <a:lstStyle/>
          <a:p>
            <a:pPr marL="0" lvl="0" indent="0" algn="ctr">
              <a:lnSpc>
                <a:spcPts val="3720"/>
              </a:lnSpc>
              <a:spcBef>
                <a:spcPct val="0"/>
              </a:spcBef>
            </a:pPr>
            <a:r>
              <a:rPr lang="en-US" sz="3100">
                <a:solidFill>
                  <a:srgbClr val="FFFFFF"/>
                </a:solidFill>
                <a:latin typeface="210 네버랜드 Light"/>
                <a:ea typeface="210 네버랜드 Light"/>
                <a:cs typeface="210 네버랜드 Light"/>
                <a:sym typeface="210 네버랜드 Light"/>
              </a:rPr>
              <a:t>데모 실행 영상</a:t>
            </a:r>
          </a:p>
        </p:txBody>
      </p:sp>
      <p:sp>
        <p:nvSpPr>
          <p:cNvPr id="6" name="TextBox 6"/>
          <p:cNvSpPr txBox="1"/>
          <p:nvPr/>
        </p:nvSpPr>
        <p:spPr>
          <a:xfrm>
            <a:off x="6876911" y="766763"/>
            <a:ext cx="1447736" cy="494029"/>
          </a:xfrm>
          <a:prstGeom prst="rect">
            <a:avLst/>
          </a:prstGeom>
        </p:spPr>
        <p:txBody>
          <a:bodyPr lIns="0" tIns="0" rIns="0" bIns="0" rtlCol="0" anchor="t">
            <a:spAutoFit/>
          </a:bodyPr>
          <a:lstStyle/>
          <a:p>
            <a:pPr algn="ctr">
              <a:lnSpc>
                <a:spcPts val="4030"/>
              </a:lnSpc>
            </a:pPr>
            <a:r>
              <a:rPr lang="en-US" sz="3100" spc="155">
                <a:solidFill>
                  <a:srgbClr val="4AC0DE"/>
                </a:solidFill>
                <a:latin typeface="Sanchez"/>
                <a:ea typeface="Sanchez"/>
                <a:cs typeface="Sanchez"/>
                <a:sym typeface="Sanchez"/>
              </a:rPr>
              <a:t>07.</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3"/>
                </p:tgtEl>
              </p:cMediaNode>
            </p:video>
            <p:video>
              <p:cMediaNode vol="100000">
                <p:cTn id="3"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647770" y="1085850"/>
            <a:ext cx="3839049"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느낀점</a:t>
            </a:r>
          </a:p>
        </p:txBody>
      </p:sp>
      <p:sp>
        <p:nvSpPr>
          <p:cNvPr id="3" name="TextBox 3"/>
          <p:cNvSpPr txBox="1"/>
          <p:nvPr/>
        </p:nvSpPr>
        <p:spPr>
          <a:xfrm>
            <a:off x="6801181"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08.</a:t>
            </a:r>
          </a:p>
        </p:txBody>
      </p:sp>
      <p:sp>
        <p:nvSpPr>
          <p:cNvPr id="4" name="AutoShape 4"/>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5" name="TextBox 5"/>
          <p:cNvSpPr txBox="1"/>
          <p:nvPr/>
        </p:nvSpPr>
        <p:spPr>
          <a:xfrm>
            <a:off x="1717351" y="4302285"/>
            <a:ext cx="14853298" cy="5024121"/>
          </a:xfrm>
          <a:prstGeom prst="rect">
            <a:avLst/>
          </a:prstGeom>
        </p:spPr>
        <p:txBody>
          <a:bodyPr lIns="0" tIns="0" rIns="0" bIns="0" rtlCol="0" anchor="t">
            <a:spAutoFit/>
          </a:bodyPr>
          <a:lstStyle/>
          <a:p>
            <a:pPr algn="l">
              <a:lnSpc>
                <a:spcPts val="4479"/>
              </a:lnSpc>
            </a:pPr>
            <a:r>
              <a:rPr lang="en-US" sz="3199">
                <a:solidFill>
                  <a:srgbClr val="FFFFFF"/>
                </a:solidFill>
                <a:latin typeface="Source Han Sans KR"/>
                <a:ea typeface="Source Han Sans KR"/>
                <a:cs typeface="Source Han Sans KR"/>
                <a:sym typeface="Source Han Sans KR"/>
              </a:rPr>
              <a:t>이번 10일간의 프로젝트를 통해 </a:t>
            </a:r>
            <a:r>
              <a:rPr lang="en-US" sz="3199" b="1">
                <a:solidFill>
                  <a:srgbClr val="FFFFFF"/>
                </a:solidFill>
                <a:latin typeface="Source Han Sans KR Bold"/>
                <a:ea typeface="Source Han Sans KR Bold"/>
                <a:cs typeface="Source Han Sans KR Bold"/>
                <a:sym typeface="Source Han Sans KR Bold"/>
              </a:rPr>
              <a:t>“짧은 기간 안에서도 충분히 의미 있는 결과물을 만들 수 있다”</a:t>
            </a:r>
            <a:r>
              <a:rPr lang="en-US" sz="3199">
                <a:solidFill>
                  <a:srgbClr val="FFFFFF"/>
                </a:solidFill>
                <a:latin typeface="Source Han Sans KR"/>
                <a:ea typeface="Source Han Sans KR"/>
                <a:cs typeface="Source Han Sans KR"/>
                <a:sym typeface="Source Han Sans KR"/>
              </a:rPr>
              <a:t>는 자신감을 얻었습니다.</a:t>
            </a:r>
          </a:p>
          <a:p>
            <a:pPr algn="l">
              <a:lnSpc>
                <a:spcPts val="4479"/>
              </a:lnSpc>
            </a:pPr>
            <a:endParaRPr lang="en-US" sz="3199">
              <a:solidFill>
                <a:srgbClr val="FFFFFF"/>
              </a:solidFill>
              <a:latin typeface="Source Han Sans KR"/>
              <a:ea typeface="Source Han Sans KR"/>
              <a:cs typeface="Source Han Sans KR"/>
              <a:sym typeface="Source Han Sans KR"/>
            </a:endParaRPr>
          </a:p>
          <a:p>
            <a:pPr algn="l">
              <a:lnSpc>
                <a:spcPts val="4479"/>
              </a:lnSpc>
            </a:pPr>
            <a:r>
              <a:rPr lang="en-US" sz="3199">
                <a:solidFill>
                  <a:srgbClr val="FFFFFF"/>
                </a:solidFill>
                <a:latin typeface="Source Han Sans KR"/>
                <a:ea typeface="Source Han Sans KR"/>
                <a:cs typeface="Source Han Sans KR"/>
                <a:sym typeface="Source Han Sans KR"/>
              </a:rPr>
              <a:t>실제 홈캠이나 CCTV 화면에 적용해 실환경 테스트까지 해보고 싶었지만, 아직 실력과 구현 여건이 부족해 시도하지 못한 점은 아쉬움으로 남았습니다.</a:t>
            </a:r>
          </a:p>
          <a:p>
            <a:pPr algn="l">
              <a:lnSpc>
                <a:spcPts val="4479"/>
              </a:lnSpc>
            </a:pPr>
            <a:endParaRPr lang="en-US" sz="3199">
              <a:solidFill>
                <a:srgbClr val="FFFFFF"/>
              </a:solidFill>
              <a:latin typeface="Source Han Sans KR"/>
              <a:ea typeface="Source Han Sans KR"/>
              <a:cs typeface="Source Han Sans KR"/>
              <a:sym typeface="Source Han Sans KR"/>
            </a:endParaRPr>
          </a:p>
          <a:p>
            <a:pPr algn="l">
              <a:lnSpc>
                <a:spcPts val="4479"/>
              </a:lnSpc>
            </a:pPr>
            <a:r>
              <a:rPr lang="en-US" sz="3199">
                <a:solidFill>
                  <a:srgbClr val="FFFFFF"/>
                </a:solidFill>
                <a:latin typeface="Source Han Sans KR"/>
                <a:ea typeface="Source Han Sans KR"/>
                <a:cs typeface="Source Han Sans KR"/>
                <a:sym typeface="Source Han Sans KR"/>
              </a:rPr>
              <a:t>그럼에도 고, </a:t>
            </a:r>
            <a:r>
              <a:rPr lang="en-US" sz="3199" b="1">
                <a:solidFill>
                  <a:srgbClr val="FFFFFF"/>
                </a:solidFill>
                <a:latin typeface="Source Han Sans KR Bold"/>
                <a:ea typeface="Source Han Sans KR Bold"/>
                <a:cs typeface="Source Han Sans KR Bold"/>
                <a:sym typeface="Source Han Sans KR Bold"/>
              </a:rPr>
              <a:t>Streamlit의 유연성, YOLO의 확장성, Detect + Segment 앙상블, 경고 조건 분기 로직, 추론 시간 관리 </a:t>
            </a:r>
            <a:r>
              <a:rPr lang="en-US" sz="3199">
                <a:solidFill>
                  <a:srgbClr val="FFFFFF"/>
                </a:solidFill>
                <a:latin typeface="Source Han Sans KR"/>
                <a:ea typeface="Source Han Sans KR"/>
                <a:cs typeface="Source Han Sans KR"/>
                <a:sym typeface="Source Han Sans KR"/>
              </a:rPr>
              <a:t>등 실제 제품화 관점에서 중요한 요소들을 직접 고려하고 해결해 볼 수 있었던 점은 매우 큰 수확이었습니다.</a:t>
            </a:r>
          </a:p>
        </p:txBody>
      </p:sp>
      <p:grpSp>
        <p:nvGrpSpPr>
          <p:cNvPr id="6" name="Group 6"/>
          <p:cNvGrpSpPr/>
          <p:nvPr/>
        </p:nvGrpSpPr>
        <p:grpSpPr>
          <a:xfrm>
            <a:off x="1355359" y="3011083"/>
            <a:ext cx="6732798" cy="836155"/>
            <a:chOff x="0" y="0"/>
            <a:chExt cx="1917116" cy="238089"/>
          </a:xfrm>
        </p:grpSpPr>
        <p:sp>
          <p:nvSpPr>
            <p:cNvPr id="7" name="Freeform 7"/>
            <p:cNvSpPr/>
            <p:nvPr/>
          </p:nvSpPr>
          <p:spPr>
            <a:xfrm>
              <a:off x="0" y="0"/>
              <a:ext cx="1917117" cy="238089"/>
            </a:xfrm>
            <a:custGeom>
              <a:avLst/>
              <a:gdLst/>
              <a:ahLst/>
              <a:cxnLst/>
              <a:rect l="l" t="t" r="r" b="b"/>
              <a:pathLst>
                <a:path w="1917117" h="238089">
                  <a:moveTo>
                    <a:pt x="114988" y="0"/>
                  </a:moveTo>
                  <a:lnTo>
                    <a:pt x="1802128" y="0"/>
                  </a:lnTo>
                  <a:cubicBezTo>
                    <a:pt x="1832625" y="0"/>
                    <a:pt x="1861873" y="12115"/>
                    <a:pt x="1883437" y="33679"/>
                  </a:cubicBezTo>
                  <a:cubicBezTo>
                    <a:pt x="1905002" y="55244"/>
                    <a:pt x="1917117" y="84491"/>
                    <a:pt x="1917117" y="114988"/>
                  </a:cubicBezTo>
                  <a:lnTo>
                    <a:pt x="1917117" y="123101"/>
                  </a:lnTo>
                  <a:cubicBezTo>
                    <a:pt x="1917117" y="186607"/>
                    <a:pt x="1865635" y="238089"/>
                    <a:pt x="1802128" y="238089"/>
                  </a:cubicBezTo>
                  <a:lnTo>
                    <a:pt x="114988" y="238089"/>
                  </a:lnTo>
                  <a:cubicBezTo>
                    <a:pt x="51482" y="238089"/>
                    <a:pt x="0" y="186607"/>
                    <a:pt x="0" y="123101"/>
                  </a:cubicBezTo>
                  <a:lnTo>
                    <a:pt x="0" y="114988"/>
                  </a:lnTo>
                  <a:cubicBezTo>
                    <a:pt x="0" y="51482"/>
                    <a:pt x="51482" y="0"/>
                    <a:pt x="114988" y="0"/>
                  </a:cubicBezTo>
                  <a:close/>
                </a:path>
              </a:pathLst>
            </a:custGeom>
            <a:solidFill>
              <a:srgbClr val="000000">
                <a:alpha val="0"/>
              </a:srgbClr>
            </a:solidFill>
            <a:ln w="28575" cap="rnd">
              <a:solidFill>
                <a:srgbClr val="4AC0DE"/>
              </a:solidFill>
              <a:prstDash val="solid"/>
              <a:round/>
            </a:ln>
          </p:spPr>
        </p:sp>
        <p:sp>
          <p:nvSpPr>
            <p:cNvPr id="8" name="TextBox 8"/>
            <p:cNvSpPr txBox="1"/>
            <p:nvPr/>
          </p:nvSpPr>
          <p:spPr>
            <a:xfrm>
              <a:off x="0" y="-38100"/>
              <a:ext cx="1917116" cy="276189"/>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346999" y="3011083"/>
            <a:ext cx="836155" cy="836155"/>
          </a:xfrm>
          <a:custGeom>
            <a:avLst/>
            <a:gdLst/>
            <a:ahLst/>
            <a:cxnLst/>
            <a:rect l="l" t="t" r="r" b="b"/>
            <a:pathLst>
              <a:path w="836155" h="836155">
                <a:moveTo>
                  <a:pt x="0" y="0"/>
                </a:moveTo>
                <a:lnTo>
                  <a:pt x="836156" y="0"/>
                </a:lnTo>
                <a:lnTo>
                  <a:pt x="836156" y="836156"/>
                </a:lnTo>
                <a:lnTo>
                  <a:pt x="0" y="836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429615" y="3111979"/>
            <a:ext cx="552835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기획 및 개발 측면에서의 배움</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647770" y="1085850"/>
            <a:ext cx="3839049"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느낀점</a:t>
            </a:r>
          </a:p>
        </p:txBody>
      </p:sp>
      <p:sp>
        <p:nvSpPr>
          <p:cNvPr id="3" name="TextBox 3"/>
          <p:cNvSpPr txBox="1"/>
          <p:nvPr/>
        </p:nvSpPr>
        <p:spPr>
          <a:xfrm>
            <a:off x="6801181"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08.</a:t>
            </a:r>
          </a:p>
        </p:txBody>
      </p:sp>
      <p:sp>
        <p:nvSpPr>
          <p:cNvPr id="4" name="AutoShape 4"/>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5" name="TextBox 5"/>
          <p:cNvSpPr txBox="1"/>
          <p:nvPr/>
        </p:nvSpPr>
        <p:spPr>
          <a:xfrm>
            <a:off x="799242" y="2985982"/>
            <a:ext cx="17149600" cy="6424931"/>
          </a:xfrm>
          <a:prstGeom prst="rect">
            <a:avLst/>
          </a:prstGeom>
        </p:spPr>
        <p:txBody>
          <a:bodyPr lIns="0" tIns="0" rIns="0" bIns="0" rtlCol="0" anchor="t">
            <a:spAutoFit/>
          </a:bodyPr>
          <a:lstStyle/>
          <a:p>
            <a:pPr algn="l">
              <a:lnSpc>
                <a:spcPts val="3919"/>
              </a:lnSpc>
            </a:pPr>
            <a:r>
              <a:rPr lang="en-US" sz="2799">
                <a:solidFill>
                  <a:srgbClr val="FFFFFF"/>
                </a:solidFill>
                <a:latin typeface="Source Han Sans KR"/>
                <a:ea typeface="Source Han Sans KR"/>
                <a:cs typeface="Source Han Sans KR"/>
                <a:sym typeface="Source Han Sans KR"/>
              </a:rPr>
              <a:t>1) 데이터 라벨링과 정제의 부족</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훈련에 사용된 일부 라벨이 부정확하거나 경계가 흐릿해 segmentation 성능이 smoke 클래스에서 제한적이었습니다.</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다음엔 클래스별로 라벨 품질을 검증하고 보완하는 단계를 먼저 선행하고 싶습니다.</a:t>
            </a:r>
          </a:p>
          <a:p>
            <a:pPr algn="l">
              <a:lnSpc>
                <a:spcPts val="3919"/>
              </a:lnSpc>
            </a:pPr>
            <a:endParaRPr lang="en-US" sz="2799">
              <a:solidFill>
                <a:srgbClr val="FFFFFF"/>
              </a:solidFill>
              <a:latin typeface="Source Han Sans KR"/>
              <a:ea typeface="Source Han Sans KR"/>
              <a:cs typeface="Source Han Sans KR"/>
              <a:sym typeface="Source Han Sans KR"/>
            </a:endParaRPr>
          </a:p>
          <a:p>
            <a:pPr algn="l">
              <a:lnSpc>
                <a:spcPts val="3919"/>
              </a:lnSpc>
            </a:pPr>
            <a:r>
              <a:rPr lang="en-US" sz="2799">
                <a:solidFill>
                  <a:srgbClr val="FFFFFF"/>
                </a:solidFill>
                <a:latin typeface="Source Han Sans KR"/>
                <a:ea typeface="Source Han Sans KR"/>
                <a:cs typeface="Source Han Sans KR"/>
                <a:sym typeface="Source Han Sans KR"/>
              </a:rPr>
              <a:t>2) 모델 성능에 너무 의존한 구조</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경고 판단 기준이 model output에만 의존하다 보니, false positive/negative에 대한 후처리가 미흡했습니다.</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이후에는 이상치 필터링이나 이전 프레임 비교 기반의 위험 누적 로직을 보완할 계획입니다.</a:t>
            </a:r>
          </a:p>
          <a:p>
            <a:pPr algn="l">
              <a:lnSpc>
                <a:spcPts val="3919"/>
              </a:lnSpc>
            </a:pPr>
            <a:endParaRPr lang="en-US" sz="2799">
              <a:solidFill>
                <a:srgbClr val="FFFFFF"/>
              </a:solidFill>
              <a:latin typeface="Source Han Sans KR"/>
              <a:ea typeface="Source Han Sans KR"/>
              <a:cs typeface="Source Han Sans KR"/>
              <a:sym typeface="Source Han Sans KR"/>
            </a:endParaRPr>
          </a:p>
          <a:p>
            <a:pPr algn="l">
              <a:lnSpc>
                <a:spcPts val="3919"/>
              </a:lnSpc>
            </a:pPr>
            <a:r>
              <a:rPr lang="en-US" sz="2799">
                <a:solidFill>
                  <a:srgbClr val="FFFFFF"/>
                </a:solidFill>
                <a:latin typeface="Source Han Sans KR"/>
                <a:ea typeface="Source Han Sans KR"/>
                <a:cs typeface="Source Han Sans KR"/>
                <a:sym typeface="Source Han Sans KR"/>
              </a:rPr>
              <a:t>3) 코드 구조화와 재사용성 측면에서의 아쉬움</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기능 구현에 집중하면서 함수 간 역할 분리나 구조화 설계가 부족했습니다.</a:t>
            </a:r>
          </a:p>
          <a:p>
            <a:pPr marL="604515" lvl="1" indent="-302257" algn="l">
              <a:lnSpc>
                <a:spcPts val="3919"/>
              </a:lnSpc>
              <a:buFont typeface="Arial"/>
              <a:buChar char="•"/>
            </a:pPr>
            <a:r>
              <a:rPr lang="en-US" sz="2799" b="1">
                <a:solidFill>
                  <a:srgbClr val="FFFFFF"/>
                </a:solidFill>
                <a:latin typeface="Source Han Sans KR Bold"/>
                <a:ea typeface="Source Han Sans KR Bold"/>
                <a:cs typeface="Source Han Sans KR Bold"/>
                <a:sym typeface="Source Han Sans KR Bold"/>
              </a:rPr>
              <a:t>process_video() </a:t>
            </a:r>
            <a:r>
              <a:rPr lang="en-US" sz="2799">
                <a:solidFill>
                  <a:srgbClr val="FFFFFF"/>
                </a:solidFill>
                <a:latin typeface="Source Han Sans KR"/>
                <a:ea typeface="Source Han Sans KR"/>
                <a:cs typeface="Source Han Sans KR"/>
                <a:sym typeface="Source Han Sans KR"/>
              </a:rPr>
              <a:t>내에 추론, 시각화, 경고 판단 등 다양한 로직이 혼재되어 디버깅과 유지보수가 어려웠습니다.</a:t>
            </a:r>
          </a:p>
          <a:p>
            <a:pPr marL="604515" lvl="1" indent="-302257" algn="l">
              <a:lnSpc>
                <a:spcPts val="3919"/>
              </a:lnSpc>
              <a:buFont typeface="Arial"/>
              <a:buChar char="•"/>
            </a:pPr>
            <a:r>
              <a:rPr lang="en-US" sz="2799">
                <a:solidFill>
                  <a:srgbClr val="FFFFFF"/>
                </a:solidFill>
                <a:latin typeface="Source Han Sans KR"/>
                <a:ea typeface="Source Han Sans KR"/>
                <a:cs typeface="Source Han Sans KR"/>
                <a:sym typeface="Source Han Sans KR"/>
              </a:rPr>
              <a:t>향후에는 초기부터 기능별 책임을 나누고, 재사용이 가능한 구조로 설계하는 습관을 기르고자 합니다.</a:t>
            </a:r>
          </a:p>
        </p:txBody>
      </p:sp>
      <p:grpSp>
        <p:nvGrpSpPr>
          <p:cNvPr id="6" name="Group 6"/>
          <p:cNvGrpSpPr/>
          <p:nvPr/>
        </p:nvGrpSpPr>
        <p:grpSpPr>
          <a:xfrm>
            <a:off x="605082" y="2075039"/>
            <a:ext cx="6732798" cy="836155"/>
            <a:chOff x="0" y="0"/>
            <a:chExt cx="1917116" cy="238089"/>
          </a:xfrm>
        </p:grpSpPr>
        <p:sp>
          <p:nvSpPr>
            <p:cNvPr id="7" name="Freeform 7"/>
            <p:cNvSpPr/>
            <p:nvPr/>
          </p:nvSpPr>
          <p:spPr>
            <a:xfrm>
              <a:off x="0" y="0"/>
              <a:ext cx="1917117" cy="238089"/>
            </a:xfrm>
            <a:custGeom>
              <a:avLst/>
              <a:gdLst/>
              <a:ahLst/>
              <a:cxnLst/>
              <a:rect l="l" t="t" r="r" b="b"/>
              <a:pathLst>
                <a:path w="1917117" h="238089">
                  <a:moveTo>
                    <a:pt x="114988" y="0"/>
                  </a:moveTo>
                  <a:lnTo>
                    <a:pt x="1802128" y="0"/>
                  </a:lnTo>
                  <a:cubicBezTo>
                    <a:pt x="1832625" y="0"/>
                    <a:pt x="1861873" y="12115"/>
                    <a:pt x="1883437" y="33679"/>
                  </a:cubicBezTo>
                  <a:cubicBezTo>
                    <a:pt x="1905002" y="55244"/>
                    <a:pt x="1917117" y="84491"/>
                    <a:pt x="1917117" y="114988"/>
                  </a:cubicBezTo>
                  <a:lnTo>
                    <a:pt x="1917117" y="123101"/>
                  </a:lnTo>
                  <a:cubicBezTo>
                    <a:pt x="1917117" y="186607"/>
                    <a:pt x="1865635" y="238089"/>
                    <a:pt x="1802128" y="238089"/>
                  </a:cubicBezTo>
                  <a:lnTo>
                    <a:pt x="114988" y="238089"/>
                  </a:lnTo>
                  <a:cubicBezTo>
                    <a:pt x="51482" y="238089"/>
                    <a:pt x="0" y="186607"/>
                    <a:pt x="0" y="123101"/>
                  </a:cubicBezTo>
                  <a:lnTo>
                    <a:pt x="0" y="114988"/>
                  </a:lnTo>
                  <a:cubicBezTo>
                    <a:pt x="0" y="51482"/>
                    <a:pt x="51482" y="0"/>
                    <a:pt x="114988" y="0"/>
                  </a:cubicBezTo>
                  <a:close/>
                </a:path>
              </a:pathLst>
            </a:custGeom>
            <a:solidFill>
              <a:srgbClr val="000000">
                <a:alpha val="0"/>
              </a:srgbClr>
            </a:solidFill>
            <a:ln w="28575" cap="rnd">
              <a:solidFill>
                <a:srgbClr val="4AC0DE"/>
              </a:solidFill>
              <a:prstDash val="solid"/>
              <a:round/>
            </a:ln>
          </p:spPr>
        </p:sp>
        <p:sp>
          <p:nvSpPr>
            <p:cNvPr id="8" name="TextBox 8"/>
            <p:cNvSpPr txBox="1"/>
            <p:nvPr/>
          </p:nvSpPr>
          <p:spPr>
            <a:xfrm>
              <a:off x="0" y="-38100"/>
              <a:ext cx="1917116" cy="276189"/>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596722" y="2075039"/>
            <a:ext cx="836155" cy="836155"/>
          </a:xfrm>
          <a:custGeom>
            <a:avLst/>
            <a:gdLst/>
            <a:ahLst/>
            <a:cxnLst/>
            <a:rect l="l" t="t" r="r" b="b"/>
            <a:pathLst>
              <a:path w="836155" h="836155">
                <a:moveTo>
                  <a:pt x="0" y="0"/>
                </a:moveTo>
                <a:lnTo>
                  <a:pt x="836156" y="0"/>
                </a:lnTo>
                <a:lnTo>
                  <a:pt x="836156" y="836155"/>
                </a:lnTo>
                <a:lnTo>
                  <a:pt x="0" y="836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679338" y="2175934"/>
            <a:ext cx="552835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아쉬운 점과 보완하고 싶은 부분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647770" y="1085850"/>
            <a:ext cx="3839049"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느낀점</a:t>
            </a:r>
          </a:p>
        </p:txBody>
      </p:sp>
      <p:sp>
        <p:nvSpPr>
          <p:cNvPr id="3" name="TextBox 3"/>
          <p:cNvSpPr txBox="1"/>
          <p:nvPr/>
        </p:nvSpPr>
        <p:spPr>
          <a:xfrm>
            <a:off x="6801181"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08.</a:t>
            </a:r>
          </a:p>
        </p:txBody>
      </p:sp>
      <p:sp>
        <p:nvSpPr>
          <p:cNvPr id="4" name="AutoShape 4"/>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5" name="TextBox 5"/>
          <p:cNvSpPr txBox="1"/>
          <p:nvPr/>
        </p:nvSpPr>
        <p:spPr>
          <a:xfrm>
            <a:off x="1355359" y="3522205"/>
            <a:ext cx="16127401" cy="6267451"/>
          </a:xfrm>
          <a:prstGeom prst="rect">
            <a:avLst/>
          </a:prstGeom>
        </p:spPr>
        <p:txBody>
          <a:bodyPr lIns="0" tIns="0" rIns="0" bIns="0" rtlCol="0" anchor="t">
            <a:spAutoFit/>
          </a:bodyPr>
          <a:lstStyle/>
          <a:p>
            <a:pPr algn="l">
              <a:lnSpc>
                <a:spcPts val="4199"/>
              </a:lnSpc>
            </a:pPr>
            <a:r>
              <a:rPr lang="en-US" sz="2999">
                <a:solidFill>
                  <a:srgbClr val="FFFFFF"/>
                </a:solidFill>
                <a:latin typeface="Source Han Sans KR"/>
                <a:ea typeface="Source Han Sans KR"/>
                <a:cs typeface="Source Han Sans KR"/>
                <a:sym typeface="Source Han Sans KR"/>
              </a:rPr>
              <a:t>프로젝트 도중 화재 조건 분기 로직에 대해 강사님께 질문을 드렸을 때,</a:t>
            </a:r>
          </a:p>
          <a:p>
            <a:pPr algn="l">
              <a:lnSpc>
                <a:spcPts val="4199"/>
              </a:lnSpc>
            </a:pPr>
            <a:r>
              <a:rPr lang="en-US" sz="2999">
                <a:solidFill>
                  <a:srgbClr val="FFFFFF"/>
                </a:solidFill>
                <a:latin typeface="Source Han Sans KR"/>
                <a:ea typeface="Source Han Sans KR"/>
                <a:cs typeface="Source Han Sans KR"/>
                <a:sym typeface="Source Han Sans KR"/>
              </a:rPr>
              <a:t>강사님께서 “전반적으로 불이 나는 영상을 봤을 때, 연기의 농도가 조금씩 짙어지는 것 같아요.”라고 조언해주셨던 순간이 가장 기억에 남습니다.</a:t>
            </a:r>
          </a:p>
          <a:p>
            <a:pPr algn="l">
              <a:lnSpc>
                <a:spcPts val="4199"/>
              </a:lnSpc>
            </a:pPr>
            <a:endParaRPr lang="en-US" sz="2999">
              <a:solidFill>
                <a:srgbClr val="FFFFFF"/>
              </a:solidFill>
              <a:latin typeface="Source Han Sans KR"/>
              <a:ea typeface="Source Han Sans KR"/>
              <a:cs typeface="Source Han Sans KR"/>
              <a:sym typeface="Source Han Sans KR"/>
            </a:endParaRPr>
          </a:p>
          <a:p>
            <a:pPr algn="l">
              <a:lnSpc>
                <a:spcPts val="4199"/>
              </a:lnSpc>
            </a:pPr>
            <a:r>
              <a:rPr lang="en-US" sz="2999">
                <a:solidFill>
                  <a:srgbClr val="FFFFFF"/>
                </a:solidFill>
                <a:latin typeface="Source Han Sans KR"/>
                <a:ea typeface="Source Han Sans KR"/>
                <a:cs typeface="Source Han Sans KR"/>
                <a:sym typeface="Source Han Sans KR"/>
              </a:rPr>
              <a:t>처음엔 “컴퓨터가 연기의 농도를 어떻게 알 수 있을까?”라는 의문이 들었지만, 이전 수업에서 배운 영상 처리 기법을 떠올리며, 그레이스케일 평균 밝기를 기반으로 농도 계산이 가능하겠다는 실마리를 얻게 되었습니다.</a:t>
            </a:r>
          </a:p>
          <a:p>
            <a:pPr algn="l">
              <a:lnSpc>
                <a:spcPts val="4199"/>
              </a:lnSpc>
            </a:pPr>
            <a:endParaRPr lang="en-US" sz="2999">
              <a:solidFill>
                <a:srgbClr val="FFFFFF"/>
              </a:solidFill>
              <a:latin typeface="Source Han Sans KR"/>
              <a:ea typeface="Source Han Sans KR"/>
              <a:cs typeface="Source Han Sans KR"/>
              <a:sym typeface="Source Han Sans KR"/>
            </a:endParaRPr>
          </a:p>
          <a:p>
            <a:pPr algn="l">
              <a:lnSpc>
                <a:spcPts val="4199"/>
              </a:lnSpc>
            </a:pPr>
            <a:r>
              <a:rPr lang="en-US" sz="2999">
                <a:solidFill>
                  <a:srgbClr val="FFFFFF"/>
                </a:solidFill>
                <a:latin typeface="Source Han Sans KR"/>
                <a:ea typeface="Source Han Sans KR"/>
                <a:cs typeface="Source Han Sans KR"/>
                <a:sym typeface="Source Han Sans KR"/>
              </a:rPr>
              <a:t>그 한마디 덕분에 연기 농도뿐만 아니라 다른 경고 조건들도 정량적으로 판단할 수 있는 방법을 고민하게 되었고,</a:t>
            </a:r>
          </a:p>
          <a:p>
            <a:pPr algn="l">
              <a:lnSpc>
                <a:spcPts val="4199"/>
              </a:lnSpc>
            </a:pPr>
            <a:r>
              <a:rPr lang="en-US" sz="2999">
                <a:solidFill>
                  <a:srgbClr val="FFFFFF"/>
                </a:solidFill>
                <a:latin typeface="Source Han Sans KR"/>
                <a:ea typeface="Source Han Sans KR"/>
                <a:cs typeface="Source Han Sans KR"/>
                <a:sym typeface="Source Han Sans KR"/>
              </a:rPr>
              <a:t>비록 완벽하다고 할 수는 없지만, 지금 이 단계까지 도달할 수 있었던 중요한 전환점이 되었다고 느꼈습니다.</a:t>
            </a:r>
          </a:p>
        </p:txBody>
      </p:sp>
      <p:grpSp>
        <p:nvGrpSpPr>
          <p:cNvPr id="6" name="Group 6"/>
          <p:cNvGrpSpPr/>
          <p:nvPr/>
        </p:nvGrpSpPr>
        <p:grpSpPr>
          <a:xfrm>
            <a:off x="1363719" y="2343150"/>
            <a:ext cx="6732798" cy="836155"/>
            <a:chOff x="0" y="0"/>
            <a:chExt cx="1917116" cy="238089"/>
          </a:xfrm>
        </p:grpSpPr>
        <p:sp>
          <p:nvSpPr>
            <p:cNvPr id="7" name="Freeform 7"/>
            <p:cNvSpPr/>
            <p:nvPr/>
          </p:nvSpPr>
          <p:spPr>
            <a:xfrm>
              <a:off x="0" y="0"/>
              <a:ext cx="1917117" cy="238089"/>
            </a:xfrm>
            <a:custGeom>
              <a:avLst/>
              <a:gdLst/>
              <a:ahLst/>
              <a:cxnLst/>
              <a:rect l="l" t="t" r="r" b="b"/>
              <a:pathLst>
                <a:path w="1917117" h="238089">
                  <a:moveTo>
                    <a:pt x="114988" y="0"/>
                  </a:moveTo>
                  <a:lnTo>
                    <a:pt x="1802128" y="0"/>
                  </a:lnTo>
                  <a:cubicBezTo>
                    <a:pt x="1832625" y="0"/>
                    <a:pt x="1861873" y="12115"/>
                    <a:pt x="1883437" y="33679"/>
                  </a:cubicBezTo>
                  <a:cubicBezTo>
                    <a:pt x="1905002" y="55244"/>
                    <a:pt x="1917117" y="84491"/>
                    <a:pt x="1917117" y="114988"/>
                  </a:cubicBezTo>
                  <a:lnTo>
                    <a:pt x="1917117" y="123101"/>
                  </a:lnTo>
                  <a:cubicBezTo>
                    <a:pt x="1917117" y="186607"/>
                    <a:pt x="1865635" y="238089"/>
                    <a:pt x="1802128" y="238089"/>
                  </a:cubicBezTo>
                  <a:lnTo>
                    <a:pt x="114988" y="238089"/>
                  </a:lnTo>
                  <a:cubicBezTo>
                    <a:pt x="51482" y="238089"/>
                    <a:pt x="0" y="186607"/>
                    <a:pt x="0" y="123101"/>
                  </a:cubicBezTo>
                  <a:lnTo>
                    <a:pt x="0" y="114988"/>
                  </a:lnTo>
                  <a:cubicBezTo>
                    <a:pt x="0" y="51482"/>
                    <a:pt x="51482" y="0"/>
                    <a:pt x="114988" y="0"/>
                  </a:cubicBezTo>
                  <a:close/>
                </a:path>
              </a:pathLst>
            </a:custGeom>
            <a:solidFill>
              <a:srgbClr val="000000">
                <a:alpha val="0"/>
              </a:srgbClr>
            </a:solidFill>
            <a:ln w="28575" cap="rnd">
              <a:solidFill>
                <a:srgbClr val="4AC0DE"/>
              </a:solidFill>
              <a:prstDash val="solid"/>
              <a:round/>
            </a:ln>
          </p:spPr>
        </p:sp>
        <p:sp>
          <p:nvSpPr>
            <p:cNvPr id="8" name="TextBox 8"/>
            <p:cNvSpPr txBox="1"/>
            <p:nvPr/>
          </p:nvSpPr>
          <p:spPr>
            <a:xfrm>
              <a:off x="0" y="-38100"/>
              <a:ext cx="1917116" cy="276189"/>
            </a:xfrm>
            <a:prstGeom prst="rect">
              <a:avLst/>
            </a:prstGeom>
          </p:spPr>
          <p:txBody>
            <a:bodyPr lIns="50800" tIns="50800" rIns="50800" bIns="50800" rtlCol="0" anchor="ctr"/>
            <a:lstStyle/>
            <a:p>
              <a:pPr algn="ctr">
                <a:lnSpc>
                  <a:spcPts val="2800"/>
                </a:lnSpc>
              </a:pPr>
              <a:endParaRPr/>
            </a:p>
          </p:txBody>
        </p:sp>
      </p:grpSp>
      <p:sp>
        <p:nvSpPr>
          <p:cNvPr id="9" name="Freeform 9"/>
          <p:cNvSpPr/>
          <p:nvPr/>
        </p:nvSpPr>
        <p:spPr>
          <a:xfrm>
            <a:off x="1355359" y="2343150"/>
            <a:ext cx="836155" cy="836155"/>
          </a:xfrm>
          <a:custGeom>
            <a:avLst/>
            <a:gdLst/>
            <a:ahLst/>
            <a:cxnLst/>
            <a:rect l="l" t="t" r="r" b="b"/>
            <a:pathLst>
              <a:path w="836155" h="836155">
                <a:moveTo>
                  <a:pt x="0" y="0"/>
                </a:moveTo>
                <a:lnTo>
                  <a:pt x="836156" y="0"/>
                </a:lnTo>
                <a:lnTo>
                  <a:pt x="836156" y="836155"/>
                </a:lnTo>
                <a:lnTo>
                  <a:pt x="0" y="836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437975" y="2444046"/>
            <a:ext cx="552835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가장 기억에 남는 순간</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grpSp>
        <p:nvGrpSpPr>
          <p:cNvPr id="3" name="Group 3"/>
          <p:cNvGrpSpPr/>
          <p:nvPr/>
        </p:nvGrpSpPr>
        <p:grpSpPr>
          <a:xfrm>
            <a:off x="1782552" y="2266950"/>
            <a:ext cx="7361448" cy="3416002"/>
            <a:chOff x="0" y="0"/>
            <a:chExt cx="2096120" cy="972682"/>
          </a:xfrm>
        </p:grpSpPr>
        <p:sp>
          <p:nvSpPr>
            <p:cNvPr id="4" name="Freeform 4"/>
            <p:cNvSpPr/>
            <p:nvPr/>
          </p:nvSpPr>
          <p:spPr>
            <a:xfrm>
              <a:off x="0" y="0"/>
              <a:ext cx="2096120" cy="972682"/>
            </a:xfrm>
            <a:custGeom>
              <a:avLst/>
              <a:gdLst/>
              <a:ahLst/>
              <a:cxnLst/>
              <a:rect l="l" t="t" r="r" b="b"/>
              <a:pathLst>
                <a:path w="2096120" h="972682">
                  <a:moveTo>
                    <a:pt x="47326" y="0"/>
                  </a:moveTo>
                  <a:lnTo>
                    <a:pt x="2048794" y="0"/>
                  </a:lnTo>
                  <a:cubicBezTo>
                    <a:pt x="2061346" y="0"/>
                    <a:pt x="2073383" y="4986"/>
                    <a:pt x="2082259" y="13861"/>
                  </a:cubicBezTo>
                  <a:cubicBezTo>
                    <a:pt x="2091134" y="22737"/>
                    <a:pt x="2096120" y="34774"/>
                    <a:pt x="2096120" y="47326"/>
                  </a:cubicBezTo>
                  <a:lnTo>
                    <a:pt x="2096120" y="925357"/>
                  </a:lnTo>
                  <a:cubicBezTo>
                    <a:pt x="2096120" y="951494"/>
                    <a:pt x="2074932" y="972682"/>
                    <a:pt x="2048794" y="972682"/>
                  </a:cubicBezTo>
                  <a:lnTo>
                    <a:pt x="47326" y="972682"/>
                  </a:lnTo>
                  <a:cubicBezTo>
                    <a:pt x="34774" y="972682"/>
                    <a:pt x="22737" y="967696"/>
                    <a:pt x="13861" y="958821"/>
                  </a:cubicBezTo>
                  <a:cubicBezTo>
                    <a:pt x="4986" y="949946"/>
                    <a:pt x="0" y="937908"/>
                    <a:pt x="0" y="925357"/>
                  </a:cubicBezTo>
                  <a:lnTo>
                    <a:pt x="0" y="47326"/>
                  </a:lnTo>
                  <a:cubicBezTo>
                    <a:pt x="0" y="21188"/>
                    <a:pt x="21188" y="0"/>
                    <a:pt x="47326" y="0"/>
                  </a:cubicBezTo>
                  <a:close/>
                </a:path>
              </a:pathLst>
            </a:custGeom>
            <a:solidFill>
              <a:srgbClr val="000000">
                <a:alpha val="0"/>
              </a:srgbClr>
            </a:solidFill>
            <a:ln w="28575" cap="rnd">
              <a:solidFill>
                <a:srgbClr val="4AC0DE"/>
              </a:solidFill>
              <a:prstDash val="solid"/>
              <a:round/>
            </a:ln>
          </p:spPr>
        </p:sp>
        <p:sp>
          <p:nvSpPr>
            <p:cNvPr id="5" name="TextBox 5"/>
            <p:cNvSpPr txBox="1"/>
            <p:nvPr/>
          </p:nvSpPr>
          <p:spPr>
            <a:xfrm>
              <a:off x="0" y="-38100"/>
              <a:ext cx="2096120" cy="1010782"/>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9427492" y="2266950"/>
            <a:ext cx="7361448" cy="3416002"/>
            <a:chOff x="0" y="0"/>
            <a:chExt cx="2096120" cy="972682"/>
          </a:xfrm>
        </p:grpSpPr>
        <p:sp>
          <p:nvSpPr>
            <p:cNvPr id="7" name="Freeform 7"/>
            <p:cNvSpPr/>
            <p:nvPr/>
          </p:nvSpPr>
          <p:spPr>
            <a:xfrm>
              <a:off x="0" y="0"/>
              <a:ext cx="2096120" cy="972682"/>
            </a:xfrm>
            <a:custGeom>
              <a:avLst/>
              <a:gdLst/>
              <a:ahLst/>
              <a:cxnLst/>
              <a:rect l="l" t="t" r="r" b="b"/>
              <a:pathLst>
                <a:path w="2096120" h="972682">
                  <a:moveTo>
                    <a:pt x="47326" y="0"/>
                  </a:moveTo>
                  <a:lnTo>
                    <a:pt x="2048794" y="0"/>
                  </a:lnTo>
                  <a:cubicBezTo>
                    <a:pt x="2061346" y="0"/>
                    <a:pt x="2073383" y="4986"/>
                    <a:pt x="2082259" y="13861"/>
                  </a:cubicBezTo>
                  <a:cubicBezTo>
                    <a:pt x="2091134" y="22737"/>
                    <a:pt x="2096120" y="34774"/>
                    <a:pt x="2096120" y="47326"/>
                  </a:cubicBezTo>
                  <a:lnTo>
                    <a:pt x="2096120" y="925357"/>
                  </a:lnTo>
                  <a:cubicBezTo>
                    <a:pt x="2096120" y="951494"/>
                    <a:pt x="2074932" y="972682"/>
                    <a:pt x="2048794" y="972682"/>
                  </a:cubicBezTo>
                  <a:lnTo>
                    <a:pt x="47326" y="972682"/>
                  </a:lnTo>
                  <a:cubicBezTo>
                    <a:pt x="34774" y="972682"/>
                    <a:pt x="22737" y="967696"/>
                    <a:pt x="13861" y="958821"/>
                  </a:cubicBezTo>
                  <a:cubicBezTo>
                    <a:pt x="4986" y="949946"/>
                    <a:pt x="0" y="937908"/>
                    <a:pt x="0" y="925357"/>
                  </a:cubicBezTo>
                  <a:lnTo>
                    <a:pt x="0" y="47326"/>
                  </a:lnTo>
                  <a:cubicBezTo>
                    <a:pt x="0" y="21188"/>
                    <a:pt x="21188" y="0"/>
                    <a:pt x="47326" y="0"/>
                  </a:cubicBezTo>
                  <a:close/>
                </a:path>
              </a:pathLst>
            </a:custGeom>
            <a:solidFill>
              <a:srgbClr val="000000">
                <a:alpha val="0"/>
              </a:srgbClr>
            </a:solidFill>
            <a:ln w="28575" cap="rnd">
              <a:solidFill>
                <a:srgbClr val="4AC0DE"/>
              </a:solidFill>
              <a:prstDash val="solid"/>
              <a:round/>
            </a:ln>
          </p:spPr>
        </p:sp>
        <p:sp>
          <p:nvSpPr>
            <p:cNvPr id="8" name="TextBox 8"/>
            <p:cNvSpPr txBox="1"/>
            <p:nvPr/>
          </p:nvSpPr>
          <p:spPr>
            <a:xfrm>
              <a:off x="0" y="-38100"/>
              <a:ext cx="2096120" cy="1010782"/>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2290144" y="2713603"/>
            <a:ext cx="6118908" cy="520064"/>
          </a:xfrm>
          <a:prstGeom prst="rect">
            <a:avLst/>
          </a:prstGeom>
        </p:spPr>
        <p:txBody>
          <a:bodyPr lIns="0" tIns="0" rIns="0" bIns="0" rtlCol="0" anchor="t">
            <a:spAutoFit/>
          </a:bodyPr>
          <a:lstStyle/>
          <a:p>
            <a:pPr algn="ctr">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실시간 스트리밍 영상 연동</a:t>
            </a:r>
          </a:p>
        </p:txBody>
      </p:sp>
      <p:sp>
        <p:nvSpPr>
          <p:cNvPr id="10" name="TextBox 10"/>
          <p:cNvSpPr txBox="1"/>
          <p:nvPr/>
        </p:nvSpPr>
        <p:spPr>
          <a:xfrm>
            <a:off x="10048762" y="2344669"/>
            <a:ext cx="6118908" cy="435608"/>
          </a:xfrm>
          <a:prstGeom prst="rect">
            <a:avLst/>
          </a:prstGeom>
        </p:spPr>
        <p:txBody>
          <a:bodyPr lIns="0" tIns="0" rIns="0" bIns="0" rtlCol="0" anchor="t">
            <a:spAutoFit/>
          </a:bodyPr>
          <a:lstStyle/>
          <a:p>
            <a:pPr algn="ctr">
              <a:lnSpc>
                <a:spcPts val="3680"/>
              </a:lnSpc>
              <a:spcBef>
                <a:spcPct val="0"/>
              </a:spcBef>
            </a:pPr>
            <a:r>
              <a:rPr lang="en-US" sz="2300">
                <a:solidFill>
                  <a:srgbClr val="FFFFFF"/>
                </a:solidFill>
                <a:latin typeface="210 네버랜드 Light"/>
                <a:ea typeface="210 네버랜드 Light"/>
                <a:cs typeface="210 네버랜드 Light"/>
                <a:sym typeface="210 네버랜드 Light"/>
              </a:rPr>
              <a:t>지속적인 위험 평가 및 누적 판단</a:t>
            </a:r>
          </a:p>
        </p:txBody>
      </p:sp>
      <p:sp>
        <p:nvSpPr>
          <p:cNvPr id="11" name="TextBox 11"/>
          <p:cNvSpPr txBox="1"/>
          <p:nvPr/>
        </p:nvSpPr>
        <p:spPr>
          <a:xfrm>
            <a:off x="2369657" y="3482335"/>
            <a:ext cx="6187237" cy="1589405"/>
          </a:xfrm>
          <a:prstGeom prst="rect">
            <a:avLst/>
          </a:prstGeom>
        </p:spPr>
        <p:txBody>
          <a:bodyPr lIns="0" tIns="0" rIns="0" bIns="0" rtlCol="0" anchor="t">
            <a:spAutoFit/>
          </a:bodyPr>
          <a:lstStyle/>
          <a:p>
            <a:pPr algn="l">
              <a:lnSpc>
                <a:spcPts val="3219"/>
              </a:lnSpc>
            </a:pPr>
            <a:r>
              <a:rPr lang="en-US" sz="2299">
                <a:solidFill>
                  <a:srgbClr val="FFFFFF"/>
                </a:solidFill>
                <a:latin typeface="Source Han Sans KR"/>
                <a:ea typeface="Source Han Sans KR"/>
                <a:cs typeface="Source Han Sans KR"/>
                <a:sym typeface="Source Han Sans KR"/>
              </a:rPr>
              <a:t>현재는 업로드 영상 또는 웹캠 기반으로 작동하지만, 향후 실제 홈캠·CCTV 등의 RTSP 스트리밍을 직접 연동하여 실시간 상황 감지 및 경고 알림 시스템으로 발전 시키고자 합니다.</a:t>
            </a:r>
          </a:p>
        </p:txBody>
      </p:sp>
      <p:sp>
        <p:nvSpPr>
          <p:cNvPr id="12" name="TextBox 12"/>
          <p:cNvSpPr txBox="1"/>
          <p:nvPr/>
        </p:nvSpPr>
        <p:spPr>
          <a:xfrm>
            <a:off x="7647770" y="1085850"/>
            <a:ext cx="3839049"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개선 사항</a:t>
            </a:r>
          </a:p>
        </p:txBody>
      </p:sp>
      <p:sp>
        <p:nvSpPr>
          <p:cNvPr id="13" name="TextBox 13"/>
          <p:cNvSpPr txBox="1"/>
          <p:nvPr/>
        </p:nvSpPr>
        <p:spPr>
          <a:xfrm>
            <a:off x="6801181"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08.</a:t>
            </a:r>
          </a:p>
        </p:txBody>
      </p:sp>
      <p:sp>
        <p:nvSpPr>
          <p:cNvPr id="14" name="TextBox 14"/>
          <p:cNvSpPr txBox="1"/>
          <p:nvPr/>
        </p:nvSpPr>
        <p:spPr>
          <a:xfrm>
            <a:off x="9719034" y="2806060"/>
            <a:ext cx="6778365" cy="2789555"/>
          </a:xfrm>
          <a:prstGeom prst="rect">
            <a:avLst/>
          </a:prstGeom>
        </p:spPr>
        <p:txBody>
          <a:bodyPr lIns="0" tIns="0" rIns="0" bIns="0" rtlCol="0" anchor="t">
            <a:spAutoFit/>
          </a:bodyPr>
          <a:lstStyle/>
          <a:p>
            <a:pPr algn="l">
              <a:lnSpc>
                <a:spcPts val="3219"/>
              </a:lnSpc>
            </a:pPr>
            <a:r>
              <a:rPr lang="en-US" sz="2299">
                <a:solidFill>
                  <a:srgbClr val="FFFFFF"/>
                </a:solidFill>
                <a:latin typeface="Source Han Sans KR"/>
                <a:ea typeface="Source Han Sans KR"/>
                <a:cs typeface="Source Han Sans KR"/>
                <a:sym typeface="Source Han Sans KR"/>
              </a:rPr>
              <a:t>한 순간의 감지가 아닌, 시간에 따른 누적 위험도 분석을 통해 실제 화재 가능성에 더 가까운 정밀한 판단 로직을 구현할 계획입니다.</a:t>
            </a:r>
          </a:p>
          <a:p>
            <a:pPr algn="l">
              <a:lnSpc>
                <a:spcPts val="3219"/>
              </a:lnSpc>
            </a:pPr>
            <a:endParaRPr lang="en-US" sz="2299">
              <a:solidFill>
                <a:srgbClr val="FFFFFF"/>
              </a:solidFill>
              <a:latin typeface="Source Han Sans KR"/>
              <a:ea typeface="Source Han Sans KR"/>
              <a:cs typeface="Source Han Sans KR"/>
              <a:sym typeface="Source Han Sans KR"/>
            </a:endParaRPr>
          </a:p>
          <a:p>
            <a:pPr algn="l">
              <a:lnSpc>
                <a:spcPts val="3219"/>
              </a:lnSpc>
            </a:pPr>
            <a:r>
              <a:rPr lang="en-US" sz="2299">
                <a:solidFill>
                  <a:srgbClr val="FFFFFF"/>
                </a:solidFill>
                <a:latin typeface="Source Han Sans KR"/>
                <a:ea typeface="Source Han Sans KR"/>
                <a:cs typeface="Source Han Sans KR"/>
                <a:sym typeface="Source Han Sans KR"/>
              </a:rPr>
              <a:t>더 나아가서는 여러 AI 모델 간 협업 추론 구조를 통해, 감지된 영상을 기반으로 화재 여부와 그 원인까지 자동으로 분석하는 시스템에도 도전해보고 싶습니다.</a:t>
            </a:r>
          </a:p>
        </p:txBody>
      </p:sp>
      <p:grpSp>
        <p:nvGrpSpPr>
          <p:cNvPr id="15" name="Group 15"/>
          <p:cNvGrpSpPr/>
          <p:nvPr/>
        </p:nvGrpSpPr>
        <p:grpSpPr>
          <a:xfrm>
            <a:off x="1782552" y="5842298"/>
            <a:ext cx="7361448" cy="3416002"/>
            <a:chOff x="0" y="0"/>
            <a:chExt cx="2096120" cy="972682"/>
          </a:xfrm>
        </p:grpSpPr>
        <p:sp>
          <p:nvSpPr>
            <p:cNvPr id="16" name="Freeform 16"/>
            <p:cNvSpPr/>
            <p:nvPr/>
          </p:nvSpPr>
          <p:spPr>
            <a:xfrm>
              <a:off x="0" y="0"/>
              <a:ext cx="2096120" cy="972682"/>
            </a:xfrm>
            <a:custGeom>
              <a:avLst/>
              <a:gdLst/>
              <a:ahLst/>
              <a:cxnLst/>
              <a:rect l="l" t="t" r="r" b="b"/>
              <a:pathLst>
                <a:path w="2096120" h="972682">
                  <a:moveTo>
                    <a:pt x="47326" y="0"/>
                  </a:moveTo>
                  <a:lnTo>
                    <a:pt x="2048794" y="0"/>
                  </a:lnTo>
                  <a:cubicBezTo>
                    <a:pt x="2061346" y="0"/>
                    <a:pt x="2073383" y="4986"/>
                    <a:pt x="2082259" y="13861"/>
                  </a:cubicBezTo>
                  <a:cubicBezTo>
                    <a:pt x="2091134" y="22737"/>
                    <a:pt x="2096120" y="34774"/>
                    <a:pt x="2096120" y="47326"/>
                  </a:cubicBezTo>
                  <a:lnTo>
                    <a:pt x="2096120" y="925357"/>
                  </a:lnTo>
                  <a:cubicBezTo>
                    <a:pt x="2096120" y="951494"/>
                    <a:pt x="2074932" y="972682"/>
                    <a:pt x="2048794" y="972682"/>
                  </a:cubicBezTo>
                  <a:lnTo>
                    <a:pt x="47326" y="972682"/>
                  </a:lnTo>
                  <a:cubicBezTo>
                    <a:pt x="34774" y="972682"/>
                    <a:pt x="22737" y="967696"/>
                    <a:pt x="13861" y="958821"/>
                  </a:cubicBezTo>
                  <a:cubicBezTo>
                    <a:pt x="4986" y="949946"/>
                    <a:pt x="0" y="937908"/>
                    <a:pt x="0" y="925357"/>
                  </a:cubicBezTo>
                  <a:lnTo>
                    <a:pt x="0" y="47326"/>
                  </a:lnTo>
                  <a:cubicBezTo>
                    <a:pt x="0" y="21188"/>
                    <a:pt x="21188" y="0"/>
                    <a:pt x="47326" y="0"/>
                  </a:cubicBezTo>
                  <a:close/>
                </a:path>
              </a:pathLst>
            </a:custGeom>
            <a:solidFill>
              <a:srgbClr val="000000">
                <a:alpha val="0"/>
              </a:srgbClr>
            </a:solidFill>
            <a:ln w="28575" cap="rnd">
              <a:solidFill>
                <a:srgbClr val="4AC0DE"/>
              </a:solidFill>
              <a:prstDash val="solid"/>
              <a:round/>
            </a:ln>
          </p:spPr>
        </p:sp>
        <p:sp>
          <p:nvSpPr>
            <p:cNvPr id="17" name="TextBox 17"/>
            <p:cNvSpPr txBox="1"/>
            <p:nvPr/>
          </p:nvSpPr>
          <p:spPr>
            <a:xfrm>
              <a:off x="0" y="-38100"/>
              <a:ext cx="2096120" cy="1010782"/>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290144" y="6288950"/>
            <a:ext cx="6346265" cy="520064"/>
          </a:xfrm>
          <a:prstGeom prst="rect">
            <a:avLst/>
          </a:prstGeom>
        </p:spPr>
        <p:txBody>
          <a:bodyPr lIns="0" tIns="0" rIns="0" bIns="0" rtlCol="0" anchor="t">
            <a:spAutoFit/>
          </a:bodyPr>
          <a:lstStyle/>
          <a:p>
            <a:pPr algn="ctr">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알림 채널 확장 (모바일 앱, 푸시 알림 등)</a:t>
            </a:r>
          </a:p>
        </p:txBody>
      </p:sp>
      <p:sp>
        <p:nvSpPr>
          <p:cNvPr id="19" name="TextBox 19"/>
          <p:cNvSpPr txBox="1"/>
          <p:nvPr/>
        </p:nvSpPr>
        <p:spPr>
          <a:xfrm>
            <a:off x="2369657" y="7057683"/>
            <a:ext cx="6187237" cy="1353186"/>
          </a:xfrm>
          <a:prstGeom prst="rect">
            <a:avLst/>
          </a:prstGeom>
        </p:spPr>
        <p:txBody>
          <a:bodyPr lIns="0" tIns="0" rIns="0" bIns="0" rtlCol="0" anchor="t">
            <a:spAutoFit/>
          </a:bodyPr>
          <a:lstStyle/>
          <a:p>
            <a:pPr algn="l">
              <a:lnSpc>
                <a:spcPts val="3639"/>
              </a:lnSpc>
            </a:pPr>
            <a:r>
              <a:rPr lang="en-US" sz="2599">
                <a:solidFill>
                  <a:srgbClr val="FFFFFF"/>
                </a:solidFill>
                <a:latin typeface="Source Han Sans KR"/>
                <a:ea typeface="Source Han Sans KR"/>
                <a:cs typeface="Source Han Sans KR"/>
                <a:sym typeface="Source Han Sans KR"/>
              </a:rPr>
              <a:t>현재는 이메일 전송 기능만 탑재되어 있으나,</a:t>
            </a:r>
          </a:p>
          <a:p>
            <a:pPr algn="l">
              <a:lnSpc>
                <a:spcPts val="3639"/>
              </a:lnSpc>
            </a:pPr>
            <a:r>
              <a:rPr lang="en-US" sz="2599">
                <a:solidFill>
                  <a:srgbClr val="FFFFFF"/>
                </a:solidFill>
                <a:latin typeface="Source Han Sans KR"/>
                <a:ea typeface="Source Han Sans KR"/>
                <a:cs typeface="Source Han Sans KR"/>
                <a:sym typeface="Source Han Sans KR"/>
              </a:rPr>
              <a:t>향후 카카오톡/모바일 앱 푸시 알림 등 다양한 실시간 채널로 확장할 예정입니다.</a:t>
            </a:r>
          </a:p>
        </p:txBody>
      </p:sp>
      <p:grpSp>
        <p:nvGrpSpPr>
          <p:cNvPr id="20" name="Group 20"/>
          <p:cNvGrpSpPr/>
          <p:nvPr/>
        </p:nvGrpSpPr>
        <p:grpSpPr>
          <a:xfrm>
            <a:off x="9427492" y="5842298"/>
            <a:ext cx="7361448" cy="3416002"/>
            <a:chOff x="0" y="0"/>
            <a:chExt cx="2096120" cy="972682"/>
          </a:xfrm>
        </p:grpSpPr>
        <p:sp>
          <p:nvSpPr>
            <p:cNvPr id="21" name="Freeform 21"/>
            <p:cNvSpPr/>
            <p:nvPr/>
          </p:nvSpPr>
          <p:spPr>
            <a:xfrm>
              <a:off x="0" y="0"/>
              <a:ext cx="2096120" cy="972682"/>
            </a:xfrm>
            <a:custGeom>
              <a:avLst/>
              <a:gdLst/>
              <a:ahLst/>
              <a:cxnLst/>
              <a:rect l="l" t="t" r="r" b="b"/>
              <a:pathLst>
                <a:path w="2096120" h="972682">
                  <a:moveTo>
                    <a:pt x="47326" y="0"/>
                  </a:moveTo>
                  <a:lnTo>
                    <a:pt x="2048794" y="0"/>
                  </a:lnTo>
                  <a:cubicBezTo>
                    <a:pt x="2061346" y="0"/>
                    <a:pt x="2073383" y="4986"/>
                    <a:pt x="2082259" y="13861"/>
                  </a:cubicBezTo>
                  <a:cubicBezTo>
                    <a:pt x="2091134" y="22737"/>
                    <a:pt x="2096120" y="34774"/>
                    <a:pt x="2096120" y="47326"/>
                  </a:cubicBezTo>
                  <a:lnTo>
                    <a:pt x="2096120" y="925357"/>
                  </a:lnTo>
                  <a:cubicBezTo>
                    <a:pt x="2096120" y="951494"/>
                    <a:pt x="2074932" y="972682"/>
                    <a:pt x="2048794" y="972682"/>
                  </a:cubicBezTo>
                  <a:lnTo>
                    <a:pt x="47326" y="972682"/>
                  </a:lnTo>
                  <a:cubicBezTo>
                    <a:pt x="34774" y="972682"/>
                    <a:pt x="22737" y="967696"/>
                    <a:pt x="13861" y="958821"/>
                  </a:cubicBezTo>
                  <a:cubicBezTo>
                    <a:pt x="4986" y="949946"/>
                    <a:pt x="0" y="937908"/>
                    <a:pt x="0" y="925357"/>
                  </a:cubicBezTo>
                  <a:lnTo>
                    <a:pt x="0" y="47326"/>
                  </a:lnTo>
                  <a:cubicBezTo>
                    <a:pt x="0" y="21188"/>
                    <a:pt x="21188" y="0"/>
                    <a:pt x="47326" y="0"/>
                  </a:cubicBezTo>
                  <a:close/>
                </a:path>
              </a:pathLst>
            </a:custGeom>
            <a:solidFill>
              <a:srgbClr val="000000">
                <a:alpha val="0"/>
              </a:srgbClr>
            </a:solidFill>
            <a:ln w="28575" cap="rnd">
              <a:solidFill>
                <a:srgbClr val="4AC0DE"/>
              </a:solidFill>
              <a:prstDash val="solid"/>
              <a:round/>
            </a:ln>
          </p:spPr>
        </p:sp>
        <p:sp>
          <p:nvSpPr>
            <p:cNvPr id="22" name="TextBox 22"/>
            <p:cNvSpPr txBox="1"/>
            <p:nvPr/>
          </p:nvSpPr>
          <p:spPr>
            <a:xfrm>
              <a:off x="0" y="-38100"/>
              <a:ext cx="2096120" cy="1010782"/>
            </a:xfrm>
            <a:prstGeom prst="rect">
              <a:avLst/>
            </a:prstGeom>
          </p:spPr>
          <p:txBody>
            <a:bodyPr lIns="50800" tIns="50800" rIns="50800" bIns="50800" rtlCol="0" anchor="ctr"/>
            <a:lstStyle/>
            <a:p>
              <a:pPr algn="ctr">
                <a:lnSpc>
                  <a:spcPts val="2800"/>
                </a:lnSpc>
              </a:pPr>
              <a:endParaRPr/>
            </a:p>
          </p:txBody>
        </p:sp>
      </p:grpSp>
      <p:sp>
        <p:nvSpPr>
          <p:cNvPr id="23" name="TextBox 23"/>
          <p:cNvSpPr txBox="1"/>
          <p:nvPr/>
        </p:nvSpPr>
        <p:spPr>
          <a:xfrm>
            <a:off x="9935084" y="6288950"/>
            <a:ext cx="6346265" cy="520064"/>
          </a:xfrm>
          <a:prstGeom prst="rect">
            <a:avLst/>
          </a:prstGeom>
        </p:spPr>
        <p:txBody>
          <a:bodyPr lIns="0" tIns="0" rIns="0" bIns="0" rtlCol="0" anchor="t">
            <a:spAutoFit/>
          </a:bodyPr>
          <a:lstStyle/>
          <a:p>
            <a:pPr algn="ctr">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탐지 이력 시각화 및 대시보드 구성</a:t>
            </a:r>
          </a:p>
        </p:txBody>
      </p:sp>
      <p:sp>
        <p:nvSpPr>
          <p:cNvPr id="24" name="TextBox 24"/>
          <p:cNvSpPr txBox="1"/>
          <p:nvPr/>
        </p:nvSpPr>
        <p:spPr>
          <a:xfrm>
            <a:off x="10128276" y="7057683"/>
            <a:ext cx="6187237" cy="1353186"/>
          </a:xfrm>
          <a:prstGeom prst="rect">
            <a:avLst/>
          </a:prstGeom>
        </p:spPr>
        <p:txBody>
          <a:bodyPr lIns="0" tIns="0" rIns="0" bIns="0" rtlCol="0" anchor="t">
            <a:spAutoFit/>
          </a:bodyPr>
          <a:lstStyle/>
          <a:p>
            <a:pPr algn="l">
              <a:lnSpc>
                <a:spcPts val="3639"/>
              </a:lnSpc>
            </a:pPr>
            <a:r>
              <a:rPr lang="en-US" sz="2599">
                <a:solidFill>
                  <a:srgbClr val="FFFFFF"/>
                </a:solidFill>
                <a:latin typeface="Source Han Sans KR"/>
                <a:ea typeface="Source Han Sans KR"/>
                <a:cs typeface="Source Han Sans KR"/>
                <a:sym typeface="Source Han Sans KR"/>
              </a:rPr>
              <a:t>탐지 로그 및 경고 이력을 바탕으로</a:t>
            </a:r>
          </a:p>
          <a:p>
            <a:pPr algn="l">
              <a:lnSpc>
                <a:spcPts val="3639"/>
              </a:lnSpc>
            </a:pPr>
            <a:r>
              <a:rPr lang="en-US" sz="2599">
                <a:solidFill>
                  <a:srgbClr val="FFFFFF"/>
                </a:solidFill>
                <a:latin typeface="Source Han Sans KR"/>
                <a:ea typeface="Source Han Sans KR"/>
                <a:cs typeface="Source Han Sans KR"/>
                <a:sym typeface="Source Han Sans KR"/>
              </a:rPr>
              <a:t>날짜·위치별 발생 현황을 시각적으로 볼 수 있는 모니터링 대시보드도 구상 중입니다.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3" name="TextBox 3"/>
          <p:cNvSpPr txBox="1"/>
          <p:nvPr/>
        </p:nvSpPr>
        <p:spPr>
          <a:xfrm>
            <a:off x="4516532" y="3088955"/>
            <a:ext cx="14137144" cy="563881"/>
          </a:xfrm>
          <a:prstGeom prst="rect">
            <a:avLst/>
          </a:prstGeom>
        </p:spPr>
        <p:txBody>
          <a:bodyPr lIns="0" tIns="0" rIns="0" bIns="0" rtlCol="0" anchor="t">
            <a:spAutoFit/>
          </a:bodyPr>
          <a:lstStyle/>
          <a:p>
            <a:pPr algn="l">
              <a:lnSpc>
                <a:spcPts val="4619"/>
              </a:lnSpc>
            </a:pPr>
            <a:r>
              <a:rPr lang="en-US" sz="3299">
                <a:solidFill>
                  <a:srgbClr val="FFFFFF"/>
                </a:solidFill>
                <a:latin typeface="Source Han Sans KR"/>
                <a:ea typeface="Source Han Sans KR"/>
                <a:cs typeface="Source Han Sans KR"/>
                <a:sym typeface="Source Han Sans KR"/>
              </a:rPr>
              <a:t>GitHub :  </a:t>
            </a:r>
            <a:r>
              <a:rPr lang="en-US" sz="3299" u="sng">
                <a:solidFill>
                  <a:srgbClr val="FFFFFF"/>
                </a:solidFill>
                <a:latin typeface="Source Han Sans KR"/>
                <a:ea typeface="Source Han Sans KR"/>
                <a:cs typeface="Source Han Sans KR"/>
                <a:sym typeface="Source Han Sans KR"/>
                <a:hlinkClick r:id="rId2" tooltip="https://github.com/alscom27/firewatch-ai"/>
              </a:rPr>
              <a:t>https://github.com/alscom27/firewatch-ai</a:t>
            </a:r>
          </a:p>
        </p:txBody>
      </p:sp>
      <p:sp>
        <p:nvSpPr>
          <p:cNvPr id="4" name="Freeform 4"/>
          <p:cNvSpPr/>
          <p:nvPr/>
        </p:nvSpPr>
        <p:spPr>
          <a:xfrm>
            <a:off x="3461806" y="3022622"/>
            <a:ext cx="713691" cy="713691"/>
          </a:xfrm>
          <a:custGeom>
            <a:avLst/>
            <a:gdLst/>
            <a:ahLst/>
            <a:cxnLst/>
            <a:rect l="l" t="t" r="r" b="b"/>
            <a:pathLst>
              <a:path w="713691" h="713691">
                <a:moveTo>
                  <a:pt x="0" y="0"/>
                </a:moveTo>
                <a:lnTo>
                  <a:pt x="713691" y="0"/>
                </a:lnTo>
                <a:lnTo>
                  <a:pt x="713691" y="713691"/>
                </a:lnTo>
                <a:lnTo>
                  <a:pt x="0" y="713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539786" y="1096204"/>
            <a:ext cx="6523894" cy="779819"/>
          </a:xfrm>
          <a:prstGeom prst="rect">
            <a:avLst/>
          </a:prstGeom>
        </p:spPr>
        <p:txBody>
          <a:bodyPr lIns="0" tIns="0" rIns="0" bIns="0" rtlCol="0" anchor="t">
            <a:spAutoFit/>
          </a:bodyPr>
          <a:lstStyle/>
          <a:p>
            <a:pPr marL="0" lvl="0" indent="0" algn="ctr">
              <a:lnSpc>
                <a:spcPts val="6065"/>
              </a:lnSpc>
              <a:spcBef>
                <a:spcPct val="0"/>
              </a:spcBef>
            </a:pPr>
            <a:r>
              <a:rPr lang="en-US" sz="5054">
                <a:solidFill>
                  <a:srgbClr val="FFFFFF"/>
                </a:solidFill>
                <a:latin typeface="210 네버랜드 Light"/>
                <a:ea typeface="210 네버랜드 Light"/>
                <a:cs typeface="210 네버랜드 Light"/>
                <a:sym typeface="210 네버랜드 Light"/>
              </a:rPr>
              <a:t>참고 자료/소스 코드</a:t>
            </a:r>
          </a:p>
        </p:txBody>
      </p:sp>
      <p:sp>
        <p:nvSpPr>
          <p:cNvPr id="6" name="TextBox 6"/>
          <p:cNvSpPr txBox="1"/>
          <p:nvPr/>
        </p:nvSpPr>
        <p:spPr>
          <a:xfrm>
            <a:off x="5224319" y="971550"/>
            <a:ext cx="1463494" cy="981503"/>
          </a:xfrm>
          <a:prstGeom prst="rect">
            <a:avLst/>
          </a:prstGeom>
        </p:spPr>
        <p:txBody>
          <a:bodyPr lIns="0" tIns="0" rIns="0" bIns="0" rtlCol="0" anchor="t">
            <a:spAutoFit/>
          </a:bodyPr>
          <a:lstStyle/>
          <a:p>
            <a:pPr algn="ctr">
              <a:lnSpc>
                <a:spcPts val="7884"/>
              </a:lnSpc>
            </a:pPr>
            <a:r>
              <a:rPr lang="en-US" sz="6065" spc="303">
                <a:solidFill>
                  <a:srgbClr val="4AC0DE"/>
                </a:solidFill>
                <a:latin typeface="Sanchez"/>
                <a:ea typeface="Sanchez"/>
                <a:cs typeface="Sanchez"/>
                <a:sym typeface="Sanchez"/>
              </a:rPr>
              <a:t>08.</a:t>
            </a:r>
          </a:p>
        </p:txBody>
      </p:sp>
      <p:sp>
        <p:nvSpPr>
          <p:cNvPr id="7" name="TextBox 7"/>
          <p:cNvSpPr txBox="1"/>
          <p:nvPr/>
        </p:nvSpPr>
        <p:spPr>
          <a:xfrm>
            <a:off x="4516532" y="4126496"/>
            <a:ext cx="14137144" cy="4050031"/>
          </a:xfrm>
          <a:prstGeom prst="rect">
            <a:avLst/>
          </a:prstGeom>
        </p:spPr>
        <p:txBody>
          <a:bodyPr lIns="0" tIns="0" rIns="0" bIns="0" rtlCol="0" anchor="t">
            <a:spAutoFit/>
          </a:bodyPr>
          <a:lstStyle/>
          <a:p>
            <a:pPr algn="l">
              <a:lnSpc>
                <a:spcPts val="4619"/>
              </a:lnSpc>
            </a:pPr>
            <a:r>
              <a:rPr lang="en-US" sz="3299">
                <a:solidFill>
                  <a:srgbClr val="FFFFFF"/>
                </a:solidFill>
                <a:latin typeface="Source Han Sans KR"/>
                <a:ea typeface="Source Han Sans KR"/>
                <a:cs typeface="Source Han Sans KR"/>
                <a:sym typeface="Source Han Sans KR"/>
              </a:rPr>
              <a:t>참고한 오픈소스 / 기술 자료 :</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5" tooltip="https://docs.ultralytics.com"/>
              </a:rPr>
              <a:t>Ultralytics YOLOv8 공식 문서</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6" tooltip="https://docs.streamlit.io"/>
              </a:rPr>
              <a:t>Streamlit Documentation</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7" tooltip="https://docs.opencv.org"/>
              </a:rPr>
              <a:t>OpenCV Image Processing</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8" tooltip="https://realpython.com/python-send-email/"/>
              </a:rPr>
              <a:t>Gmail SMTP 연동 방법 (Python email 전송)</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9" tooltip="https://universe.roboflow.com/veli-t/firesmokedetection-5w49j"/>
              </a:rPr>
              <a:t>Roboflow - FireSmokeDetection Dataset</a:t>
            </a:r>
          </a:p>
          <a:p>
            <a:pPr marL="712462" lvl="1" indent="-356231" algn="l">
              <a:lnSpc>
                <a:spcPts val="4619"/>
              </a:lnSpc>
              <a:buFont typeface="Arial"/>
              <a:buChar char="•"/>
            </a:pPr>
            <a:r>
              <a:rPr lang="en-US" sz="3299" u="sng">
                <a:solidFill>
                  <a:srgbClr val="FFFFFF"/>
                </a:solidFill>
                <a:latin typeface="Source Han Sans KR"/>
                <a:ea typeface="Source Han Sans KR"/>
                <a:cs typeface="Source Han Sans KR"/>
                <a:sym typeface="Source Han Sans KR"/>
                <a:hlinkClick r:id="rId10" tooltip="https://universe.roboflow.com/roboflow-universe-projects/fire-and-smoke-segmentation"/>
              </a:rPr>
              <a:t>Roboflow - Fire and Smoke Segmentation Dataset</a:t>
            </a:r>
          </a:p>
        </p:txBody>
      </p:sp>
      <p:sp>
        <p:nvSpPr>
          <p:cNvPr id="8" name="Freeform 8"/>
          <p:cNvSpPr/>
          <p:nvPr/>
        </p:nvSpPr>
        <p:spPr>
          <a:xfrm>
            <a:off x="3461806" y="4060163"/>
            <a:ext cx="713691" cy="713691"/>
          </a:xfrm>
          <a:custGeom>
            <a:avLst/>
            <a:gdLst/>
            <a:ahLst/>
            <a:cxnLst/>
            <a:rect l="l" t="t" r="r" b="b"/>
            <a:pathLst>
              <a:path w="713691" h="713691">
                <a:moveTo>
                  <a:pt x="0" y="0"/>
                </a:moveTo>
                <a:lnTo>
                  <a:pt x="713691" y="0"/>
                </a:lnTo>
                <a:lnTo>
                  <a:pt x="713691" y="713691"/>
                </a:lnTo>
                <a:lnTo>
                  <a:pt x="0" y="7136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314532" y="1012732"/>
            <a:ext cx="5782471"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기획 배경 및 동기</a:t>
            </a:r>
          </a:p>
        </p:txBody>
      </p:sp>
      <p:sp>
        <p:nvSpPr>
          <p:cNvPr id="3" name="TextBox 3"/>
          <p:cNvSpPr txBox="1"/>
          <p:nvPr/>
        </p:nvSpPr>
        <p:spPr>
          <a:xfrm>
            <a:off x="5866795" y="898432"/>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02.</a:t>
            </a:r>
          </a:p>
        </p:txBody>
      </p:sp>
      <p:sp>
        <p:nvSpPr>
          <p:cNvPr id="4" name="AutoShape 4"/>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5" name="TextBox 5"/>
          <p:cNvSpPr txBox="1"/>
          <p:nvPr/>
        </p:nvSpPr>
        <p:spPr>
          <a:xfrm>
            <a:off x="1968356" y="2146207"/>
            <a:ext cx="6320836" cy="2267586"/>
          </a:xfrm>
          <a:prstGeom prst="rect">
            <a:avLst/>
          </a:prstGeom>
        </p:spPr>
        <p:txBody>
          <a:bodyPr lIns="0" tIns="0" rIns="0" bIns="0" rtlCol="0" anchor="t">
            <a:spAutoFit/>
          </a:bodyPr>
          <a:lstStyle/>
          <a:p>
            <a:pPr algn="l">
              <a:lnSpc>
                <a:spcPts val="3639"/>
              </a:lnSpc>
            </a:pPr>
            <a:r>
              <a:rPr lang="en-US" sz="2599" b="1">
                <a:solidFill>
                  <a:srgbClr val="FFFFFF"/>
                </a:solidFill>
                <a:latin typeface="Source Han Sans KR Bold"/>
                <a:ea typeface="Source Han Sans KR Bold"/>
                <a:cs typeface="Source Han Sans KR Bold"/>
                <a:sym typeface="Source Han Sans KR Bold"/>
              </a:rPr>
              <a:t>문제 인식 : </a:t>
            </a:r>
          </a:p>
          <a:p>
            <a:pPr algn="l">
              <a:lnSpc>
                <a:spcPts val="3639"/>
              </a:lnSpc>
            </a:pPr>
            <a:r>
              <a:rPr lang="en-US" sz="2599">
                <a:solidFill>
                  <a:srgbClr val="FFFFFF"/>
                </a:solidFill>
                <a:latin typeface="Source Han Sans KR"/>
                <a:ea typeface="Source Han Sans KR"/>
                <a:cs typeface="Source Han Sans KR"/>
                <a:sym typeface="Source Han Sans KR"/>
              </a:rPr>
              <a:t>요식업 현장은 주방 화기 사용이 잦아 항상 화재 위험에 노출되어 있음. 실제 현장에서 작은 불씨가 큰 사고로 이어졌던 경험이 있어 예방의 중요성을 크게 느꼈음.</a:t>
            </a:r>
          </a:p>
        </p:txBody>
      </p:sp>
      <p:sp>
        <p:nvSpPr>
          <p:cNvPr id="6" name="Freeform 6"/>
          <p:cNvSpPr/>
          <p:nvPr/>
        </p:nvSpPr>
        <p:spPr>
          <a:xfrm>
            <a:off x="1028700" y="2193832"/>
            <a:ext cx="770082" cy="770082"/>
          </a:xfrm>
          <a:custGeom>
            <a:avLst/>
            <a:gdLst/>
            <a:ahLst/>
            <a:cxnLst/>
            <a:rect l="l" t="t" r="r" b="b"/>
            <a:pathLst>
              <a:path w="770082" h="770082">
                <a:moveTo>
                  <a:pt x="0" y="0"/>
                </a:moveTo>
                <a:lnTo>
                  <a:pt x="770082" y="0"/>
                </a:lnTo>
                <a:lnTo>
                  <a:pt x="770082" y="770082"/>
                </a:lnTo>
                <a:lnTo>
                  <a:pt x="0" y="770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938464" y="2146207"/>
            <a:ext cx="6320836" cy="5467986"/>
          </a:xfrm>
          <a:prstGeom prst="rect">
            <a:avLst/>
          </a:prstGeom>
        </p:spPr>
        <p:txBody>
          <a:bodyPr lIns="0" tIns="0" rIns="0" bIns="0" rtlCol="0" anchor="t">
            <a:spAutoFit/>
          </a:bodyPr>
          <a:lstStyle/>
          <a:p>
            <a:pPr algn="l">
              <a:lnSpc>
                <a:spcPts val="3639"/>
              </a:lnSpc>
            </a:pPr>
            <a:r>
              <a:rPr lang="en-US" sz="2599" b="1">
                <a:solidFill>
                  <a:srgbClr val="FFFFFF"/>
                </a:solidFill>
                <a:latin typeface="Source Han Sans KR Bold"/>
                <a:ea typeface="Source Han Sans KR Bold"/>
                <a:cs typeface="Source Han Sans KR Bold"/>
                <a:sym typeface="Source Han Sans KR Bold"/>
              </a:rPr>
              <a:t>계기:</a:t>
            </a:r>
          </a:p>
          <a:p>
            <a:pPr algn="l">
              <a:lnSpc>
                <a:spcPts val="3639"/>
              </a:lnSpc>
            </a:pPr>
            <a:r>
              <a:rPr lang="en-US" sz="2599" b="1">
                <a:solidFill>
                  <a:srgbClr val="FFFFFF"/>
                </a:solidFill>
                <a:latin typeface="Source Han Sans KR Bold"/>
                <a:ea typeface="Source Han Sans KR Bold"/>
                <a:cs typeface="Source Han Sans KR Bold"/>
                <a:sym typeface="Source Han Sans KR Bold"/>
              </a:rPr>
              <a:t>현장 근무 했을 적에 저녁 영업을 하는 업장이여서 출근을 늦게 하는데 업장은 2층에 위치해 있었고, 점심 쯤에(아무도 출근하지 않은 시간) 밖에서 지나가던 행인이 담배 피우고 담배꽁초를 그냥 던지고 갔는데 그게 밖에 있던 실외기로 불이 들어가면서 실외기가 터지고 2층 가게까지 다 탔었던 경험이 있음. 상권이 저녁 장사하는 거리라 사람이 거의 없었기 때문에 초기에 불이 커지는 걸 막지도 못해서 피해가 커짐.</a:t>
            </a:r>
          </a:p>
          <a:p>
            <a:pPr algn="l">
              <a:lnSpc>
                <a:spcPts val="3639"/>
              </a:lnSpc>
            </a:pPr>
            <a:r>
              <a:rPr lang="en-US" sz="2599" b="1">
                <a:solidFill>
                  <a:srgbClr val="FFFFFF"/>
                </a:solidFill>
                <a:latin typeface="Source Han Sans KR Bold"/>
                <a:ea typeface="Source Han Sans KR Bold"/>
                <a:cs typeface="Source Han Sans KR Bold"/>
                <a:sym typeface="Source Han Sans KR Bold"/>
              </a:rPr>
              <a:t>이 밖에도 큰 피해로 번지지 않았지만 다양한 사건 사고들이 생겼음. </a:t>
            </a:r>
          </a:p>
        </p:txBody>
      </p:sp>
      <p:sp>
        <p:nvSpPr>
          <p:cNvPr id="8" name="Freeform 8"/>
          <p:cNvSpPr/>
          <p:nvPr/>
        </p:nvSpPr>
        <p:spPr>
          <a:xfrm>
            <a:off x="9718464" y="2193832"/>
            <a:ext cx="770082" cy="770082"/>
          </a:xfrm>
          <a:custGeom>
            <a:avLst/>
            <a:gdLst/>
            <a:ahLst/>
            <a:cxnLst/>
            <a:rect l="l" t="t" r="r" b="b"/>
            <a:pathLst>
              <a:path w="770082" h="770082">
                <a:moveTo>
                  <a:pt x="0" y="0"/>
                </a:moveTo>
                <a:lnTo>
                  <a:pt x="770082" y="0"/>
                </a:lnTo>
                <a:lnTo>
                  <a:pt x="770082" y="770082"/>
                </a:lnTo>
                <a:lnTo>
                  <a:pt x="0" y="770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8700" y="6143502"/>
            <a:ext cx="770082" cy="770082"/>
          </a:xfrm>
          <a:custGeom>
            <a:avLst/>
            <a:gdLst/>
            <a:ahLst/>
            <a:cxnLst/>
            <a:rect l="l" t="t" r="r" b="b"/>
            <a:pathLst>
              <a:path w="770082" h="770082">
                <a:moveTo>
                  <a:pt x="0" y="0"/>
                </a:moveTo>
                <a:lnTo>
                  <a:pt x="770082" y="0"/>
                </a:lnTo>
                <a:lnTo>
                  <a:pt x="770082" y="770082"/>
                </a:lnTo>
                <a:lnTo>
                  <a:pt x="0" y="770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1968356" y="6095877"/>
            <a:ext cx="6320836" cy="3639186"/>
          </a:xfrm>
          <a:prstGeom prst="rect">
            <a:avLst/>
          </a:prstGeom>
        </p:spPr>
        <p:txBody>
          <a:bodyPr lIns="0" tIns="0" rIns="0" bIns="0" rtlCol="0" anchor="t">
            <a:spAutoFit/>
          </a:bodyPr>
          <a:lstStyle/>
          <a:p>
            <a:pPr algn="l">
              <a:lnSpc>
                <a:spcPts val="3639"/>
              </a:lnSpc>
            </a:pPr>
            <a:r>
              <a:rPr lang="en-US" sz="2599" b="1">
                <a:solidFill>
                  <a:srgbClr val="FFFFFF"/>
                </a:solidFill>
                <a:latin typeface="Source Han Sans KR Bold"/>
                <a:ea typeface="Source Han Sans KR Bold"/>
                <a:cs typeface="Source Han Sans KR Bold"/>
                <a:sym typeface="Source Han Sans KR Bold"/>
              </a:rPr>
              <a:t>선정 이유 : </a:t>
            </a:r>
          </a:p>
          <a:p>
            <a:pPr algn="l">
              <a:lnSpc>
                <a:spcPts val="3639"/>
              </a:lnSpc>
            </a:pPr>
            <a:r>
              <a:rPr lang="en-US" sz="2599" b="1">
                <a:solidFill>
                  <a:srgbClr val="FFFFFF"/>
                </a:solidFill>
                <a:latin typeface="Source Han Sans KR Bold"/>
                <a:ea typeface="Source Han Sans KR Bold"/>
                <a:cs typeface="Source Han Sans KR Bold"/>
                <a:sym typeface="Source Han Sans KR Bold"/>
              </a:rPr>
              <a:t>기존의 화재 경보기는 주로 ‘연기 센서’나 ‘열 감지 센서’에 의존하는 구조였음. 이는 상황을 종합적으로 인식하지 못하고, 환경에 따라 오작동하거나 놓치는 경우가 있었음. </a:t>
            </a:r>
          </a:p>
          <a:p>
            <a:pPr algn="l">
              <a:lnSpc>
                <a:spcPts val="3639"/>
              </a:lnSpc>
            </a:pPr>
            <a:r>
              <a:rPr lang="en-US" sz="2599" b="1">
                <a:solidFill>
                  <a:srgbClr val="FFFFFF"/>
                </a:solidFill>
                <a:latin typeface="Source Han Sans KR Bold"/>
                <a:ea typeface="Source Han Sans KR Bold"/>
                <a:cs typeface="Source Han Sans KR Bold"/>
                <a:sym typeface="Source Han Sans KR Bold"/>
              </a:rPr>
              <a:t>따라서 기존 센서 감지에 더해서 ‘카메라 영상 기반’으로 객체 수나 확산 패턴까지 고려해 판단하는 스마트한 시스템이 필요하다고 느꼈음.</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3" name="TextBox 3"/>
          <p:cNvSpPr txBox="1"/>
          <p:nvPr/>
        </p:nvSpPr>
        <p:spPr>
          <a:xfrm>
            <a:off x="4071779" y="2807193"/>
            <a:ext cx="10144442" cy="3555446"/>
          </a:xfrm>
          <a:prstGeom prst="rect">
            <a:avLst/>
          </a:prstGeom>
        </p:spPr>
        <p:txBody>
          <a:bodyPr lIns="0" tIns="0" rIns="0" bIns="0" rtlCol="0" anchor="t">
            <a:spAutoFit/>
          </a:bodyPr>
          <a:lstStyle/>
          <a:p>
            <a:pPr algn="ctr">
              <a:lnSpc>
                <a:spcPts val="28541"/>
              </a:lnSpc>
            </a:pPr>
            <a:r>
              <a:rPr lang="en-US" sz="21954" spc="1097">
                <a:solidFill>
                  <a:srgbClr val="FFFFFF"/>
                </a:solidFill>
                <a:latin typeface="Sanchez"/>
                <a:ea typeface="Sanchez"/>
                <a:cs typeface="Sanchez"/>
                <a:sym typeface="Sanchez"/>
              </a:rPr>
              <a:t>Q&amp;A</a:t>
            </a:r>
          </a:p>
        </p:txBody>
      </p:sp>
      <p:sp>
        <p:nvSpPr>
          <p:cNvPr id="4" name="TextBox 4"/>
          <p:cNvSpPr txBox="1"/>
          <p:nvPr/>
        </p:nvSpPr>
        <p:spPr>
          <a:xfrm>
            <a:off x="4071779" y="6508257"/>
            <a:ext cx="10144442" cy="762000"/>
          </a:xfrm>
          <a:prstGeom prst="rect">
            <a:avLst/>
          </a:prstGeom>
        </p:spPr>
        <p:txBody>
          <a:bodyPr lIns="0" tIns="0" rIns="0" bIns="0" rtlCol="0" anchor="t">
            <a:spAutoFit/>
          </a:bodyPr>
          <a:lstStyle/>
          <a:p>
            <a:pPr marL="0" lvl="0" indent="0" algn="ctr">
              <a:lnSpc>
                <a:spcPts val="5999"/>
              </a:lnSpc>
              <a:spcBef>
                <a:spcPct val="0"/>
              </a:spcBef>
            </a:pPr>
            <a:r>
              <a:rPr lang="en-US" sz="4999">
                <a:solidFill>
                  <a:srgbClr val="FFFFFF"/>
                </a:solidFill>
                <a:latin typeface="210 네버랜드"/>
                <a:ea typeface="210 네버랜드"/>
                <a:cs typeface="210 네버랜드"/>
                <a:sym typeface="210 네버랜드"/>
              </a:rPr>
              <a:t>질의 응답</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498293" y="2840223"/>
            <a:ext cx="4246784" cy="424678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536" r="-17959" b="-92864"/>
              </a:stretch>
            </a:blipFill>
          </p:spPr>
        </p:sp>
      </p:grpSp>
      <p:sp>
        <p:nvSpPr>
          <p:cNvPr id="4" name="TextBox 4"/>
          <p:cNvSpPr txBox="1"/>
          <p:nvPr/>
        </p:nvSpPr>
        <p:spPr>
          <a:xfrm>
            <a:off x="3169362" y="7453260"/>
            <a:ext cx="2904646" cy="431800"/>
          </a:xfrm>
          <a:prstGeom prst="rect">
            <a:avLst/>
          </a:prstGeom>
        </p:spPr>
        <p:txBody>
          <a:bodyPr lIns="0" tIns="0" rIns="0" bIns="0" rtlCol="0" anchor="t">
            <a:spAutoFit/>
          </a:bodyPr>
          <a:lstStyle/>
          <a:p>
            <a:pPr algn="ctr">
              <a:lnSpc>
                <a:spcPts val="3499"/>
              </a:lnSpc>
              <a:spcBef>
                <a:spcPct val="0"/>
              </a:spcBef>
            </a:pPr>
            <a:r>
              <a:rPr lang="en-US" sz="2499">
                <a:solidFill>
                  <a:srgbClr val="4AC0DE"/>
                </a:solidFill>
                <a:latin typeface="210 네버랜드 Light"/>
                <a:ea typeface="210 네버랜드 Light"/>
                <a:cs typeface="210 네버랜드 Light"/>
                <a:sym typeface="210 네버랜드 Light"/>
              </a:rPr>
              <a:t>이수진</a:t>
            </a:r>
          </a:p>
        </p:txBody>
      </p:sp>
      <p:sp>
        <p:nvSpPr>
          <p:cNvPr id="5" name="AutoShape 5"/>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6" name="TextBox 6"/>
          <p:cNvSpPr txBox="1"/>
          <p:nvPr/>
        </p:nvSpPr>
        <p:spPr>
          <a:xfrm>
            <a:off x="8942806" y="2209800"/>
            <a:ext cx="2662410"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이름 : 이수진</a:t>
            </a:r>
          </a:p>
        </p:txBody>
      </p:sp>
      <p:sp>
        <p:nvSpPr>
          <p:cNvPr id="7" name="TextBox 7"/>
          <p:cNvSpPr txBox="1"/>
          <p:nvPr/>
        </p:nvSpPr>
        <p:spPr>
          <a:xfrm>
            <a:off x="8942806" y="324739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직업 : 헤어 디자이너</a:t>
            </a:r>
          </a:p>
        </p:txBody>
      </p:sp>
      <p:sp>
        <p:nvSpPr>
          <p:cNvPr id="8" name="AutoShape 8"/>
          <p:cNvSpPr/>
          <p:nvPr/>
        </p:nvSpPr>
        <p:spPr>
          <a:xfrm>
            <a:off x="2130928" y="9239250"/>
            <a:ext cx="14026144" cy="0"/>
          </a:xfrm>
          <a:prstGeom prst="line">
            <a:avLst/>
          </a:prstGeom>
          <a:ln w="38100" cap="flat">
            <a:solidFill>
              <a:srgbClr val="497B97"/>
            </a:solidFill>
            <a:prstDash val="solid"/>
            <a:headEnd type="none" w="sm" len="sm"/>
            <a:tailEnd type="none" w="sm" len="sm"/>
          </a:ln>
        </p:spPr>
      </p:sp>
      <p:sp>
        <p:nvSpPr>
          <p:cNvPr id="9" name="TextBox 9"/>
          <p:cNvSpPr txBox="1"/>
          <p:nvPr/>
        </p:nvSpPr>
        <p:spPr>
          <a:xfrm>
            <a:off x="6423077"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03.</a:t>
            </a:r>
          </a:p>
        </p:txBody>
      </p:sp>
      <p:sp>
        <p:nvSpPr>
          <p:cNvPr id="10" name="TextBox 10"/>
          <p:cNvSpPr txBox="1"/>
          <p:nvPr/>
        </p:nvSpPr>
        <p:spPr>
          <a:xfrm>
            <a:off x="7870814" y="1085850"/>
            <a:ext cx="434212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페르소나</a:t>
            </a:r>
          </a:p>
        </p:txBody>
      </p:sp>
      <p:sp>
        <p:nvSpPr>
          <p:cNvPr id="11" name="TextBox 11"/>
          <p:cNvSpPr txBox="1"/>
          <p:nvPr/>
        </p:nvSpPr>
        <p:spPr>
          <a:xfrm>
            <a:off x="8942806" y="3782637"/>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거주지 : 서울 은평구</a:t>
            </a:r>
          </a:p>
        </p:txBody>
      </p:sp>
      <p:sp>
        <p:nvSpPr>
          <p:cNvPr id="12" name="TextBox 12"/>
          <p:cNvSpPr txBox="1"/>
          <p:nvPr/>
        </p:nvSpPr>
        <p:spPr>
          <a:xfrm>
            <a:off x="8942806" y="272796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나이 : 28</a:t>
            </a:r>
          </a:p>
        </p:txBody>
      </p:sp>
      <p:sp>
        <p:nvSpPr>
          <p:cNvPr id="13" name="TextBox 13"/>
          <p:cNvSpPr txBox="1"/>
          <p:nvPr/>
        </p:nvSpPr>
        <p:spPr>
          <a:xfrm>
            <a:off x="8942806" y="4630362"/>
            <a:ext cx="8450087" cy="4171950"/>
          </a:xfrm>
          <a:prstGeom prst="rect">
            <a:avLst/>
          </a:prstGeom>
        </p:spPr>
        <p:txBody>
          <a:bodyPr lIns="0" tIns="0" rIns="0" bIns="0" rtlCol="0" anchor="t">
            <a:spAutoFit/>
          </a:bodyPr>
          <a:lstStyle/>
          <a:p>
            <a:pPr algn="l">
              <a:lnSpc>
                <a:spcPts val="4199"/>
              </a:lnSpc>
            </a:pPr>
            <a:r>
              <a:rPr lang="en-US" sz="2999" b="1">
                <a:solidFill>
                  <a:srgbClr val="FFFFFF"/>
                </a:solidFill>
                <a:latin typeface="Source Han Sans KR Bold"/>
                <a:ea typeface="Source Han Sans KR Bold"/>
                <a:cs typeface="Source Han Sans KR Bold"/>
                <a:sym typeface="Source Han Sans KR Bold"/>
              </a:rPr>
              <a:t>사례 : </a:t>
            </a:r>
          </a:p>
          <a:p>
            <a:pPr algn="l">
              <a:lnSpc>
                <a:spcPts val="4199"/>
              </a:lnSpc>
            </a:pPr>
            <a:r>
              <a:rPr lang="en-US" sz="2999" b="1">
                <a:solidFill>
                  <a:srgbClr val="FFFFFF"/>
                </a:solidFill>
                <a:latin typeface="Source Han Sans KR Bold"/>
                <a:ea typeface="Source Han Sans KR Bold"/>
                <a:cs typeface="Source Han Sans KR Bold"/>
                <a:sym typeface="Source Han Sans KR Bold"/>
              </a:rPr>
              <a:t>미용실 마감을 하고 퇴근 후 2시간 정도가 지나서 드라이기가 꽂혀있던 멀티탭 합선으로 화재가 나서 미용실이 다 타버림.</a:t>
            </a:r>
          </a:p>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새로 오픈한 미용실에는 ‘실시간 화재 경고 알림이’를 설치하고 오픈 3개월 째 되는 날 이번엔 고데기 합선이 일어났는데 실시간으로 경고 알림을 받고 미용실이 다 타는 것을 막을 수 있었음.</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169362" y="7453260"/>
            <a:ext cx="2904646" cy="431800"/>
          </a:xfrm>
          <a:prstGeom prst="rect">
            <a:avLst/>
          </a:prstGeom>
        </p:spPr>
        <p:txBody>
          <a:bodyPr lIns="0" tIns="0" rIns="0" bIns="0" rtlCol="0" anchor="t">
            <a:spAutoFit/>
          </a:bodyPr>
          <a:lstStyle/>
          <a:p>
            <a:pPr algn="ctr">
              <a:lnSpc>
                <a:spcPts val="3499"/>
              </a:lnSpc>
              <a:spcBef>
                <a:spcPct val="0"/>
              </a:spcBef>
            </a:pPr>
            <a:r>
              <a:rPr lang="en-US" sz="2499">
                <a:solidFill>
                  <a:srgbClr val="4AC0DE"/>
                </a:solidFill>
                <a:latin typeface="210 네버랜드 Light"/>
                <a:ea typeface="210 네버랜드 Light"/>
                <a:cs typeface="210 네버랜드 Light"/>
                <a:sym typeface="210 네버랜드 Light"/>
              </a:rPr>
              <a:t>전해원</a:t>
            </a:r>
          </a:p>
        </p:txBody>
      </p:sp>
      <p:sp>
        <p:nvSpPr>
          <p:cNvPr id="3" name="AutoShape 3"/>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4" name="TextBox 4"/>
          <p:cNvSpPr txBox="1"/>
          <p:nvPr/>
        </p:nvSpPr>
        <p:spPr>
          <a:xfrm>
            <a:off x="8942806" y="2209800"/>
            <a:ext cx="2662410"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이름 : 전해원</a:t>
            </a:r>
          </a:p>
        </p:txBody>
      </p:sp>
      <p:sp>
        <p:nvSpPr>
          <p:cNvPr id="5" name="TextBox 5"/>
          <p:cNvSpPr txBox="1"/>
          <p:nvPr/>
        </p:nvSpPr>
        <p:spPr>
          <a:xfrm>
            <a:off x="8942806" y="324739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직업 : AI 개발자</a:t>
            </a:r>
          </a:p>
        </p:txBody>
      </p:sp>
      <p:sp>
        <p:nvSpPr>
          <p:cNvPr id="6" name="AutoShape 6"/>
          <p:cNvSpPr/>
          <p:nvPr/>
        </p:nvSpPr>
        <p:spPr>
          <a:xfrm>
            <a:off x="2130928" y="9239250"/>
            <a:ext cx="14026144" cy="0"/>
          </a:xfrm>
          <a:prstGeom prst="line">
            <a:avLst/>
          </a:prstGeom>
          <a:ln w="38100" cap="flat">
            <a:solidFill>
              <a:srgbClr val="497B97"/>
            </a:solidFill>
            <a:prstDash val="solid"/>
            <a:headEnd type="none" w="sm" len="sm"/>
            <a:tailEnd type="none" w="sm" len="sm"/>
          </a:ln>
        </p:spPr>
      </p:sp>
      <p:sp>
        <p:nvSpPr>
          <p:cNvPr id="7" name="TextBox 7"/>
          <p:cNvSpPr txBox="1"/>
          <p:nvPr/>
        </p:nvSpPr>
        <p:spPr>
          <a:xfrm>
            <a:off x="6423077"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03.</a:t>
            </a:r>
          </a:p>
        </p:txBody>
      </p:sp>
      <p:sp>
        <p:nvSpPr>
          <p:cNvPr id="8" name="TextBox 8"/>
          <p:cNvSpPr txBox="1"/>
          <p:nvPr/>
        </p:nvSpPr>
        <p:spPr>
          <a:xfrm>
            <a:off x="7870814" y="1085850"/>
            <a:ext cx="434212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페르소나</a:t>
            </a:r>
          </a:p>
        </p:txBody>
      </p:sp>
      <p:sp>
        <p:nvSpPr>
          <p:cNvPr id="9" name="TextBox 9"/>
          <p:cNvSpPr txBox="1"/>
          <p:nvPr/>
        </p:nvSpPr>
        <p:spPr>
          <a:xfrm>
            <a:off x="8942806" y="3782637"/>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거주지 : 서울 송파구</a:t>
            </a:r>
          </a:p>
        </p:txBody>
      </p:sp>
      <p:sp>
        <p:nvSpPr>
          <p:cNvPr id="10" name="TextBox 10"/>
          <p:cNvSpPr txBox="1"/>
          <p:nvPr/>
        </p:nvSpPr>
        <p:spPr>
          <a:xfrm>
            <a:off x="8942806" y="272796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나이 : 30</a:t>
            </a:r>
          </a:p>
        </p:txBody>
      </p:sp>
      <p:sp>
        <p:nvSpPr>
          <p:cNvPr id="11" name="TextBox 11"/>
          <p:cNvSpPr txBox="1"/>
          <p:nvPr/>
        </p:nvSpPr>
        <p:spPr>
          <a:xfrm>
            <a:off x="8942806" y="4630362"/>
            <a:ext cx="8450087" cy="3648075"/>
          </a:xfrm>
          <a:prstGeom prst="rect">
            <a:avLst/>
          </a:prstGeom>
        </p:spPr>
        <p:txBody>
          <a:bodyPr lIns="0" tIns="0" rIns="0" bIns="0" rtlCol="0" anchor="t">
            <a:spAutoFit/>
          </a:bodyPr>
          <a:lstStyle/>
          <a:p>
            <a:pPr algn="l">
              <a:lnSpc>
                <a:spcPts val="4199"/>
              </a:lnSpc>
            </a:pPr>
            <a:r>
              <a:rPr lang="en-US" sz="2999" b="1">
                <a:solidFill>
                  <a:srgbClr val="FFFFFF"/>
                </a:solidFill>
                <a:latin typeface="Source Han Sans KR Bold"/>
                <a:ea typeface="Source Han Sans KR Bold"/>
                <a:cs typeface="Source Han Sans KR Bold"/>
                <a:sym typeface="Source Han Sans KR Bold"/>
              </a:rPr>
              <a:t>사례 : </a:t>
            </a:r>
          </a:p>
          <a:p>
            <a:pPr algn="l">
              <a:lnSpc>
                <a:spcPts val="4199"/>
              </a:lnSpc>
            </a:pPr>
            <a:r>
              <a:rPr lang="en-US" sz="2999" b="1">
                <a:solidFill>
                  <a:srgbClr val="FFFFFF"/>
                </a:solidFill>
                <a:latin typeface="Source Han Sans KR Bold"/>
                <a:ea typeface="Source Han Sans KR Bold"/>
                <a:cs typeface="Source Han Sans KR Bold"/>
                <a:sym typeface="Source Han Sans KR Bold"/>
              </a:rPr>
              <a:t>회사에서 AI 모델을 학습 시켜 놓고 퇴근하던 중 버티지 못한 그래픽카드가 터짐.</a:t>
            </a:r>
          </a:p>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하지만 회사에 설치되어있던 ‘실시간 화재 경고 알림이’가 실시간으로 경고를 해준 덕분에 본인의 자리만 전소하고 끝나면서 큰 피해로 번지는 걸 막을 수 있었음. </a:t>
            </a:r>
          </a:p>
        </p:txBody>
      </p:sp>
      <p:grpSp>
        <p:nvGrpSpPr>
          <p:cNvPr id="12" name="Group 12"/>
          <p:cNvGrpSpPr/>
          <p:nvPr/>
        </p:nvGrpSpPr>
        <p:grpSpPr>
          <a:xfrm>
            <a:off x="2447601" y="2572570"/>
            <a:ext cx="4348167" cy="4308369"/>
            <a:chOff x="0" y="0"/>
            <a:chExt cx="1094455" cy="1084437"/>
          </a:xfrm>
        </p:grpSpPr>
        <p:sp>
          <p:nvSpPr>
            <p:cNvPr id="13" name="Freeform 13"/>
            <p:cNvSpPr/>
            <p:nvPr/>
          </p:nvSpPr>
          <p:spPr>
            <a:xfrm>
              <a:off x="0" y="0"/>
              <a:ext cx="1094455" cy="1084437"/>
            </a:xfrm>
            <a:custGeom>
              <a:avLst/>
              <a:gdLst/>
              <a:ahLst/>
              <a:cxnLst/>
              <a:rect l="l" t="t" r="r" b="b"/>
              <a:pathLst>
                <a:path w="1094455" h="1084437">
                  <a:moveTo>
                    <a:pt x="547227" y="0"/>
                  </a:moveTo>
                  <a:cubicBezTo>
                    <a:pt x="245002" y="0"/>
                    <a:pt x="0" y="242760"/>
                    <a:pt x="0" y="542219"/>
                  </a:cubicBezTo>
                  <a:cubicBezTo>
                    <a:pt x="0" y="841678"/>
                    <a:pt x="245002" y="1084437"/>
                    <a:pt x="547227" y="1084437"/>
                  </a:cubicBezTo>
                  <a:cubicBezTo>
                    <a:pt x="849453" y="1084437"/>
                    <a:pt x="1094455" y="841678"/>
                    <a:pt x="1094455" y="542219"/>
                  </a:cubicBezTo>
                  <a:cubicBezTo>
                    <a:pt x="1094455" y="242760"/>
                    <a:pt x="849453" y="0"/>
                    <a:pt x="547227" y="0"/>
                  </a:cubicBezTo>
                  <a:close/>
                </a:path>
              </a:pathLst>
            </a:custGeom>
            <a:blipFill>
              <a:blip r:embed="rId2"/>
              <a:stretch>
                <a:fillRect l="-5352" r="-31342" b="-107064"/>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169362" y="7337319"/>
            <a:ext cx="2904646" cy="431800"/>
          </a:xfrm>
          <a:prstGeom prst="rect">
            <a:avLst/>
          </a:prstGeom>
        </p:spPr>
        <p:txBody>
          <a:bodyPr lIns="0" tIns="0" rIns="0" bIns="0" rtlCol="0" anchor="t">
            <a:spAutoFit/>
          </a:bodyPr>
          <a:lstStyle/>
          <a:p>
            <a:pPr algn="ctr">
              <a:lnSpc>
                <a:spcPts val="3499"/>
              </a:lnSpc>
              <a:spcBef>
                <a:spcPct val="0"/>
              </a:spcBef>
            </a:pPr>
            <a:r>
              <a:rPr lang="en-US" sz="2499">
                <a:solidFill>
                  <a:srgbClr val="4AC0DE"/>
                </a:solidFill>
                <a:latin typeface="210 네버랜드 Light"/>
                <a:ea typeface="210 네버랜드 Light"/>
                <a:cs typeface="210 네버랜드 Light"/>
                <a:sym typeface="210 네버랜드 Light"/>
              </a:rPr>
              <a:t>테디유</a:t>
            </a:r>
          </a:p>
        </p:txBody>
      </p:sp>
      <p:sp>
        <p:nvSpPr>
          <p:cNvPr id="3" name="AutoShape 3"/>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4" name="TextBox 4"/>
          <p:cNvSpPr txBox="1"/>
          <p:nvPr/>
        </p:nvSpPr>
        <p:spPr>
          <a:xfrm>
            <a:off x="8942806" y="2209800"/>
            <a:ext cx="2662410"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이름 : 테디유</a:t>
            </a:r>
          </a:p>
        </p:txBody>
      </p:sp>
      <p:sp>
        <p:nvSpPr>
          <p:cNvPr id="5" name="TextBox 5"/>
          <p:cNvSpPr txBox="1"/>
          <p:nvPr/>
        </p:nvSpPr>
        <p:spPr>
          <a:xfrm>
            <a:off x="8942806" y="324739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직업 : 용접공</a:t>
            </a:r>
          </a:p>
        </p:txBody>
      </p:sp>
      <p:sp>
        <p:nvSpPr>
          <p:cNvPr id="6" name="AutoShape 6"/>
          <p:cNvSpPr/>
          <p:nvPr/>
        </p:nvSpPr>
        <p:spPr>
          <a:xfrm>
            <a:off x="2130928" y="9239250"/>
            <a:ext cx="14026144" cy="0"/>
          </a:xfrm>
          <a:prstGeom prst="line">
            <a:avLst/>
          </a:prstGeom>
          <a:ln w="38100" cap="flat">
            <a:solidFill>
              <a:srgbClr val="497B97"/>
            </a:solidFill>
            <a:prstDash val="solid"/>
            <a:headEnd type="none" w="sm" len="sm"/>
            <a:tailEnd type="none" w="sm" len="sm"/>
          </a:ln>
        </p:spPr>
      </p:sp>
      <p:sp>
        <p:nvSpPr>
          <p:cNvPr id="7" name="TextBox 7"/>
          <p:cNvSpPr txBox="1"/>
          <p:nvPr/>
        </p:nvSpPr>
        <p:spPr>
          <a:xfrm>
            <a:off x="6423077"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03.</a:t>
            </a:r>
          </a:p>
        </p:txBody>
      </p:sp>
      <p:sp>
        <p:nvSpPr>
          <p:cNvPr id="8" name="TextBox 8"/>
          <p:cNvSpPr txBox="1"/>
          <p:nvPr/>
        </p:nvSpPr>
        <p:spPr>
          <a:xfrm>
            <a:off x="7870814" y="1085850"/>
            <a:ext cx="434212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페르소나</a:t>
            </a:r>
          </a:p>
        </p:txBody>
      </p:sp>
      <p:sp>
        <p:nvSpPr>
          <p:cNvPr id="9" name="TextBox 9"/>
          <p:cNvSpPr txBox="1"/>
          <p:nvPr/>
        </p:nvSpPr>
        <p:spPr>
          <a:xfrm>
            <a:off x="8942806" y="3782637"/>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거주지 : 울산광영시 동구</a:t>
            </a:r>
          </a:p>
        </p:txBody>
      </p:sp>
      <p:sp>
        <p:nvSpPr>
          <p:cNvPr id="10" name="TextBox 10"/>
          <p:cNvSpPr txBox="1"/>
          <p:nvPr/>
        </p:nvSpPr>
        <p:spPr>
          <a:xfrm>
            <a:off x="8942806" y="272796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나이 : 35</a:t>
            </a:r>
          </a:p>
        </p:txBody>
      </p:sp>
      <p:sp>
        <p:nvSpPr>
          <p:cNvPr id="11" name="TextBox 11"/>
          <p:cNvSpPr txBox="1"/>
          <p:nvPr/>
        </p:nvSpPr>
        <p:spPr>
          <a:xfrm>
            <a:off x="8942806" y="4630362"/>
            <a:ext cx="8450087" cy="4171950"/>
          </a:xfrm>
          <a:prstGeom prst="rect">
            <a:avLst/>
          </a:prstGeom>
        </p:spPr>
        <p:txBody>
          <a:bodyPr lIns="0" tIns="0" rIns="0" bIns="0" rtlCol="0" anchor="t">
            <a:spAutoFit/>
          </a:bodyPr>
          <a:lstStyle/>
          <a:p>
            <a:pPr algn="l">
              <a:lnSpc>
                <a:spcPts val="4199"/>
              </a:lnSpc>
            </a:pPr>
            <a:r>
              <a:rPr lang="en-US" sz="2999" b="1">
                <a:solidFill>
                  <a:srgbClr val="FFFFFF"/>
                </a:solidFill>
                <a:latin typeface="Source Han Sans KR Bold"/>
                <a:ea typeface="Source Han Sans KR Bold"/>
                <a:cs typeface="Source Han Sans KR Bold"/>
                <a:sym typeface="Source Han Sans KR Bold"/>
              </a:rPr>
              <a:t>사례 : </a:t>
            </a:r>
          </a:p>
          <a:p>
            <a:pPr algn="l">
              <a:lnSpc>
                <a:spcPts val="4199"/>
              </a:lnSpc>
            </a:pPr>
            <a:r>
              <a:rPr lang="en-US" sz="2999" b="1">
                <a:solidFill>
                  <a:srgbClr val="FFFFFF"/>
                </a:solidFill>
                <a:latin typeface="Source Han Sans KR Bold"/>
                <a:ea typeface="Source Han Sans KR Bold"/>
                <a:cs typeface="Source Han Sans KR Bold"/>
                <a:sym typeface="Source Han Sans KR Bold"/>
              </a:rPr>
              <a:t>용접하면서 생긴 불티가 옆으로 날라가면서 불이 붙었지만 용접을 하고 있던 테디유씨는 불이 붙은 걸 보지 못했다.</a:t>
            </a:r>
          </a:p>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하지만 작업실에 ‘실시간 화제 경고 알림이’가 설치 되어 있었고, 애플워치에 울린 경고 알림으로 불이 붙었다는 것을 바로 확인하게 되었고 큰 피해를 막을 수 있었다.</a:t>
            </a:r>
          </a:p>
        </p:txBody>
      </p:sp>
      <p:grpSp>
        <p:nvGrpSpPr>
          <p:cNvPr id="12" name="Group 12"/>
          <p:cNvGrpSpPr/>
          <p:nvPr/>
        </p:nvGrpSpPr>
        <p:grpSpPr>
          <a:xfrm>
            <a:off x="2498293" y="2613454"/>
            <a:ext cx="4246784" cy="4388636"/>
            <a:chOff x="0" y="0"/>
            <a:chExt cx="1188367" cy="1228061"/>
          </a:xfrm>
        </p:grpSpPr>
        <p:sp>
          <p:nvSpPr>
            <p:cNvPr id="13" name="Freeform 13"/>
            <p:cNvSpPr/>
            <p:nvPr/>
          </p:nvSpPr>
          <p:spPr>
            <a:xfrm>
              <a:off x="0" y="0"/>
              <a:ext cx="1188367" cy="1228061"/>
            </a:xfrm>
            <a:custGeom>
              <a:avLst/>
              <a:gdLst/>
              <a:ahLst/>
              <a:cxnLst/>
              <a:rect l="l" t="t" r="r" b="b"/>
              <a:pathLst>
                <a:path w="1188367" h="1228061">
                  <a:moveTo>
                    <a:pt x="594184" y="0"/>
                  </a:moveTo>
                  <a:cubicBezTo>
                    <a:pt x="266025" y="0"/>
                    <a:pt x="0" y="274911"/>
                    <a:pt x="0" y="614031"/>
                  </a:cubicBezTo>
                  <a:cubicBezTo>
                    <a:pt x="0" y="953151"/>
                    <a:pt x="266025" y="1228061"/>
                    <a:pt x="594184" y="1228061"/>
                  </a:cubicBezTo>
                  <a:cubicBezTo>
                    <a:pt x="922342" y="1228061"/>
                    <a:pt x="1188367" y="953151"/>
                    <a:pt x="1188367" y="614031"/>
                  </a:cubicBezTo>
                  <a:cubicBezTo>
                    <a:pt x="1188367" y="274911"/>
                    <a:pt x="922342" y="0"/>
                    <a:pt x="594184" y="0"/>
                  </a:cubicBezTo>
                  <a:close/>
                </a:path>
              </a:pathLst>
            </a:custGeom>
            <a:blipFill>
              <a:blip r:embed="rId2"/>
              <a:stretch>
                <a:fillRect l="-34632" t="-12625" r="-21193" b="-113700"/>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169362" y="7407284"/>
            <a:ext cx="2904646" cy="431800"/>
          </a:xfrm>
          <a:prstGeom prst="rect">
            <a:avLst/>
          </a:prstGeom>
        </p:spPr>
        <p:txBody>
          <a:bodyPr lIns="0" tIns="0" rIns="0" bIns="0" rtlCol="0" anchor="t">
            <a:spAutoFit/>
          </a:bodyPr>
          <a:lstStyle/>
          <a:p>
            <a:pPr algn="ctr">
              <a:lnSpc>
                <a:spcPts val="3499"/>
              </a:lnSpc>
              <a:spcBef>
                <a:spcPct val="0"/>
              </a:spcBef>
            </a:pPr>
            <a:r>
              <a:rPr lang="en-US" sz="2499">
                <a:solidFill>
                  <a:srgbClr val="4AC0DE"/>
                </a:solidFill>
                <a:latin typeface="210 네버랜드 Light"/>
                <a:ea typeface="210 네버랜드 Light"/>
                <a:cs typeface="210 네버랜드 Light"/>
                <a:sym typeface="210 네버랜드 Light"/>
              </a:rPr>
              <a:t>김하나</a:t>
            </a:r>
          </a:p>
        </p:txBody>
      </p:sp>
      <p:sp>
        <p:nvSpPr>
          <p:cNvPr id="3" name="AutoShape 3"/>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4" name="TextBox 4"/>
          <p:cNvSpPr txBox="1"/>
          <p:nvPr/>
        </p:nvSpPr>
        <p:spPr>
          <a:xfrm>
            <a:off x="8942806" y="2209800"/>
            <a:ext cx="2662410"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이름 : 김하나</a:t>
            </a:r>
          </a:p>
        </p:txBody>
      </p:sp>
      <p:sp>
        <p:nvSpPr>
          <p:cNvPr id="5" name="TextBox 5"/>
          <p:cNvSpPr txBox="1"/>
          <p:nvPr/>
        </p:nvSpPr>
        <p:spPr>
          <a:xfrm>
            <a:off x="8942806" y="324739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직업 : 가정 주부</a:t>
            </a:r>
          </a:p>
        </p:txBody>
      </p:sp>
      <p:sp>
        <p:nvSpPr>
          <p:cNvPr id="6" name="AutoShape 6"/>
          <p:cNvSpPr/>
          <p:nvPr/>
        </p:nvSpPr>
        <p:spPr>
          <a:xfrm>
            <a:off x="2130928" y="9239250"/>
            <a:ext cx="14026144" cy="0"/>
          </a:xfrm>
          <a:prstGeom prst="line">
            <a:avLst/>
          </a:prstGeom>
          <a:ln w="38100" cap="flat">
            <a:solidFill>
              <a:srgbClr val="497B97"/>
            </a:solidFill>
            <a:prstDash val="solid"/>
            <a:headEnd type="none" w="sm" len="sm"/>
            <a:tailEnd type="none" w="sm" len="sm"/>
          </a:ln>
        </p:spPr>
      </p:sp>
      <p:sp>
        <p:nvSpPr>
          <p:cNvPr id="7" name="TextBox 7"/>
          <p:cNvSpPr txBox="1"/>
          <p:nvPr/>
        </p:nvSpPr>
        <p:spPr>
          <a:xfrm>
            <a:off x="6423077" y="971550"/>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03.</a:t>
            </a:r>
          </a:p>
        </p:txBody>
      </p:sp>
      <p:sp>
        <p:nvSpPr>
          <p:cNvPr id="8" name="TextBox 8"/>
          <p:cNvSpPr txBox="1"/>
          <p:nvPr/>
        </p:nvSpPr>
        <p:spPr>
          <a:xfrm>
            <a:off x="7870814" y="1085850"/>
            <a:ext cx="4342127"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페르소나</a:t>
            </a:r>
          </a:p>
        </p:txBody>
      </p:sp>
      <p:sp>
        <p:nvSpPr>
          <p:cNvPr id="9" name="TextBox 9"/>
          <p:cNvSpPr txBox="1"/>
          <p:nvPr/>
        </p:nvSpPr>
        <p:spPr>
          <a:xfrm>
            <a:off x="8942806" y="3782637"/>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거주지 : 화성시 동탄</a:t>
            </a:r>
          </a:p>
        </p:txBody>
      </p:sp>
      <p:sp>
        <p:nvSpPr>
          <p:cNvPr id="10" name="TextBox 10"/>
          <p:cNvSpPr txBox="1"/>
          <p:nvPr/>
        </p:nvSpPr>
        <p:spPr>
          <a:xfrm>
            <a:off x="8942806" y="2727960"/>
            <a:ext cx="6202278" cy="504825"/>
          </a:xfrm>
          <a:prstGeom prst="rect">
            <a:avLst/>
          </a:prstGeom>
        </p:spPr>
        <p:txBody>
          <a:bodyPr lIns="0" tIns="0" rIns="0" bIns="0" rtlCol="0" anchor="t">
            <a:spAutoFit/>
          </a:bodyPr>
          <a:lstStyle/>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나이 : 57</a:t>
            </a:r>
          </a:p>
        </p:txBody>
      </p:sp>
      <p:sp>
        <p:nvSpPr>
          <p:cNvPr id="11" name="TextBox 11"/>
          <p:cNvSpPr txBox="1"/>
          <p:nvPr/>
        </p:nvSpPr>
        <p:spPr>
          <a:xfrm>
            <a:off x="8942806" y="4630362"/>
            <a:ext cx="8450087" cy="2600325"/>
          </a:xfrm>
          <a:prstGeom prst="rect">
            <a:avLst/>
          </a:prstGeom>
        </p:spPr>
        <p:txBody>
          <a:bodyPr lIns="0" tIns="0" rIns="0" bIns="0" rtlCol="0" anchor="t">
            <a:spAutoFit/>
          </a:bodyPr>
          <a:lstStyle/>
          <a:p>
            <a:pPr algn="l">
              <a:lnSpc>
                <a:spcPts val="4199"/>
              </a:lnSpc>
            </a:pPr>
            <a:r>
              <a:rPr lang="en-US" sz="2999" b="1">
                <a:solidFill>
                  <a:srgbClr val="FFFFFF"/>
                </a:solidFill>
                <a:latin typeface="Source Han Sans KR Bold"/>
                <a:ea typeface="Source Han Sans KR Bold"/>
                <a:cs typeface="Source Han Sans KR Bold"/>
                <a:sym typeface="Source Han Sans KR Bold"/>
              </a:rPr>
              <a:t>사례 :</a:t>
            </a:r>
          </a:p>
          <a:p>
            <a:pPr algn="l">
              <a:lnSpc>
                <a:spcPts val="4199"/>
              </a:lnSpc>
              <a:spcBef>
                <a:spcPct val="0"/>
              </a:spcBef>
            </a:pPr>
            <a:r>
              <a:rPr lang="en-US" sz="2999" b="1">
                <a:solidFill>
                  <a:srgbClr val="FFFFFF"/>
                </a:solidFill>
                <a:latin typeface="Source Han Sans KR Bold"/>
                <a:ea typeface="Source Han Sans KR Bold"/>
                <a:cs typeface="Source Han Sans KR Bold"/>
                <a:sym typeface="Source Han Sans KR Bold"/>
              </a:rPr>
              <a:t>저녁을 만들던 중 깜빡 잠이 들어 냄비가 타고 있는데 연기가 나오기 시작하는 걸 집에 있던 홈캠에 설치된 ‘실시간 화재 경고 알림이’가 알림을 울려서 큰 화재로 번질 수 있었던 사고를 조기에 막을 수 있었음.</a:t>
            </a:r>
          </a:p>
        </p:txBody>
      </p:sp>
      <p:grpSp>
        <p:nvGrpSpPr>
          <p:cNvPr id="12" name="Group 12"/>
          <p:cNvGrpSpPr/>
          <p:nvPr/>
        </p:nvGrpSpPr>
        <p:grpSpPr>
          <a:xfrm>
            <a:off x="2498293" y="2490788"/>
            <a:ext cx="4246784" cy="4394807"/>
            <a:chOff x="0" y="0"/>
            <a:chExt cx="1188367" cy="1229788"/>
          </a:xfrm>
        </p:grpSpPr>
        <p:sp>
          <p:nvSpPr>
            <p:cNvPr id="13" name="Freeform 13"/>
            <p:cNvSpPr/>
            <p:nvPr/>
          </p:nvSpPr>
          <p:spPr>
            <a:xfrm>
              <a:off x="0" y="0"/>
              <a:ext cx="1188367" cy="1229788"/>
            </a:xfrm>
            <a:custGeom>
              <a:avLst/>
              <a:gdLst/>
              <a:ahLst/>
              <a:cxnLst/>
              <a:rect l="l" t="t" r="r" b="b"/>
              <a:pathLst>
                <a:path w="1188367" h="1229788">
                  <a:moveTo>
                    <a:pt x="594184" y="0"/>
                  </a:moveTo>
                  <a:cubicBezTo>
                    <a:pt x="266025" y="0"/>
                    <a:pt x="0" y="275297"/>
                    <a:pt x="0" y="614894"/>
                  </a:cubicBezTo>
                  <a:cubicBezTo>
                    <a:pt x="0" y="954491"/>
                    <a:pt x="266025" y="1229788"/>
                    <a:pt x="594184" y="1229788"/>
                  </a:cubicBezTo>
                  <a:cubicBezTo>
                    <a:pt x="922342" y="1229788"/>
                    <a:pt x="1188367" y="954491"/>
                    <a:pt x="1188367" y="614894"/>
                  </a:cubicBezTo>
                  <a:cubicBezTo>
                    <a:pt x="1188367" y="275297"/>
                    <a:pt x="922342" y="0"/>
                    <a:pt x="594184" y="0"/>
                  </a:cubicBezTo>
                  <a:close/>
                </a:path>
              </a:pathLst>
            </a:custGeom>
            <a:blipFill>
              <a:blip r:embed="rId2"/>
              <a:stretch>
                <a:fillRect l="-106087" r="-95054" b="-93878"/>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197196" y="1185085"/>
            <a:ext cx="5907995"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 기능 소개</a:t>
            </a:r>
          </a:p>
        </p:txBody>
      </p:sp>
      <p:sp>
        <p:nvSpPr>
          <p:cNvPr id="3" name="TextBox 3"/>
          <p:cNvSpPr txBox="1"/>
          <p:nvPr/>
        </p:nvSpPr>
        <p:spPr>
          <a:xfrm>
            <a:off x="5749459" y="1070785"/>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04.</a:t>
            </a:r>
          </a:p>
        </p:txBody>
      </p:sp>
      <p:sp>
        <p:nvSpPr>
          <p:cNvPr id="4" name="AutoShape 4"/>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5" name="TextBox 5"/>
          <p:cNvSpPr txBox="1"/>
          <p:nvPr/>
        </p:nvSpPr>
        <p:spPr>
          <a:xfrm>
            <a:off x="1490073" y="3548158"/>
            <a:ext cx="6776469" cy="4695826"/>
          </a:xfrm>
          <a:prstGeom prst="rect">
            <a:avLst/>
          </a:prstGeom>
        </p:spPr>
        <p:txBody>
          <a:bodyPr lIns="0" tIns="0" rIns="0" bIns="0" rtlCol="0" anchor="t">
            <a:spAutoFit/>
          </a:bodyPr>
          <a:lstStyle/>
          <a:p>
            <a:pPr marL="647694" lvl="1" indent="-323847" algn="l">
              <a:lnSpc>
                <a:spcPts val="4199"/>
              </a:lnSpc>
              <a:buAutoNum type="arabicPeriod"/>
            </a:pPr>
            <a:r>
              <a:rPr lang="en-US" sz="2999">
                <a:solidFill>
                  <a:srgbClr val="FFFFFF"/>
                </a:solidFill>
                <a:latin typeface="Source Han Sans KR"/>
                <a:ea typeface="Source Han Sans KR"/>
                <a:cs typeface="Source Han Sans KR"/>
                <a:sym typeface="Source Han Sans KR"/>
              </a:rPr>
              <a:t>사용자는 웹캠 혹은 녹화 영상을 선택하여 시스템에 입력</a:t>
            </a:r>
          </a:p>
          <a:p>
            <a:pPr marL="647694" lvl="1" indent="-323847" algn="l">
              <a:lnSpc>
                <a:spcPts val="4199"/>
              </a:lnSpc>
              <a:buAutoNum type="arabicPeriod"/>
            </a:pPr>
            <a:r>
              <a:rPr lang="en-US" sz="2999">
                <a:solidFill>
                  <a:srgbClr val="FFFFFF"/>
                </a:solidFill>
                <a:latin typeface="Source Han Sans KR"/>
                <a:ea typeface="Source Han Sans KR"/>
                <a:cs typeface="Source Han Sans KR"/>
                <a:sym typeface="Source Han Sans KR"/>
              </a:rPr>
              <a:t>YOLOv8 기반의 불/연기 객체 탐지 모델이 실시간 추론 수행</a:t>
            </a:r>
          </a:p>
          <a:p>
            <a:pPr marL="647694" lvl="1" indent="-323847" algn="l">
              <a:lnSpc>
                <a:spcPts val="4199"/>
              </a:lnSpc>
              <a:buAutoNum type="arabicPeriod"/>
            </a:pPr>
            <a:r>
              <a:rPr lang="en-US" sz="2999">
                <a:solidFill>
                  <a:srgbClr val="FFFFFF"/>
                </a:solidFill>
                <a:latin typeface="Source Han Sans KR"/>
                <a:ea typeface="Source Han Sans KR"/>
                <a:cs typeface="Source Han Sans KR"/>
                <a:sym typeface="Source Han Sans KR"/>
              </a:rPr>
              <a:t>위험 판단 로직에 따라 경고 조건을 만족할 경우 Streamlit UI에 표시 및 Gmail 경고 메일 전송</a:t>
            </a:r>
          </a:p>
          <a:p>
            <a:pPr marL="647694" lvl="1" indent="-323847" algn="l">
              <a:lnSpc>
                <a:spcPts val="4199"/>
              </a:lnSpc>
              <a:buAutoNum type="arabicPeriod"/>
            </a:pPr>
            <a:r>
              <a:rPr lang="en-US" sz="2999">
                <a:solidFill>
                  <a:srgbClr val="FFFFFF"/>
                </a:solidFill>
                <a:latin typeface="Source Han Sans KR"/>
                <a:ea typeface="Source Han Sans KR"/>
                <a:cs typeface="Source Han Sans KR"/>
                <a:sym typeface="Source Han Sans KR"/>
              </a:rPr>
              <a:t>대시보드 탭에서 전체 탐지 내역과 위험 경고 누적 내역을 실시간 확인 가능</a:t>
            </a:r>
          </a:p>
        </p:txBody>
      </p:sp>
      <p:sp>
        <p:nvSpPr>
          <p:cNvPr id="6" name="TextBox 6"/>
          <p:cNvSpPr txBox="1"/>
          <p:nvPr/>
        </p:nvSpPr>
        <p:spPr>
          <a:xfrm>
            <a:off x="9889466" y="3557683"/>
            <a:ext cx="7369834" cy="5694045"/>
          </a:xfrm>
          <a:prstGeom prst="rect">
            <a:avLst/>
          </a:prstGeom>
        </p:spPr>
        <p:txBody>
          <a:bodyPr lIns="0" tIns="0" rIns="0" bIns="0" rtlCol="0" anchor="t">
            <a:spAutoFit/>
          </a:bodyPr>
          <a:lstStyle/>
          <a:p>
            <a:pPr marL="582932" lvl="1" indent="-291466" algn="l">
              <a:lnSpc>
                <a:spcPts val="3780"/>
              </a:lnSpc>
              <a:buFont typeface="Arial"/>
              <a:buChar char="•"/>
            </a:pPr>
            <a:r>
              <a:rPr lang="en-US" sz="2700">
                <a:solidFill>
                  <a:srgbClr val="FFFFFF"/>
                </a:solidFill>
                <a:latin typeface="Source Han Sans KR"/>
                <a:ea typeface="Source Han Sans KR"/>
                <a:cs typeface="Source Han Sans KR"/>
                <a:sym typeface="Source Han Sans KR"/>
              </a:rPr>
              <a:t>YOLO 기반 객체 탐지 : fire, smoke 클래스 식별</a:t>
            </a:r>
          </a:p>
          <a:p>
            <a:pPr marL="582932" lvl="1" indent="-291466" algn="l">
              <a:lnSpc>
                <a:spcPts val="3780"/>
              </a:lnSpc>
              <a:buFont typeface="Arial"/>
              <a:buChar char="•"/>
            </a:pPr>
            <a:r>
              <a:rPr lang="en-US" sz="2700">
                <a:solidFill>
                  <a:srgbClr val="FFFFFF"/>
                </a:solidFill>
                <a:latin typeface="Source Han Sans KR"/>
                <a:ea typeface="Source Han Sans KR"/>
                <a:cs typeface="Source Han Sans KR"/>
                <a:sym typeface="Source Han Sans KR"/>
              </a:rPr>
              <a:t>위험 판단 로직 :</a:t>
            </a:r>
          </a:p>
          <a:p>
            <a:pPr marL="1165863" lvl="2" indent="-388621" algn="l">
              <a:lnSpc>
                <a:spcPts val="3780"/>
              </a:lnSpc>
              <a:buFont typeface="Arial"/>
              <a:buChar char="⚬"/>
            </a:pPr>
            <a:r>
              <a:rPr lang="en-US" sz="2700">
                <a:solidFill>
                  <a:srgbClr val="FFFFFF"/>
                </a:solidFill>
                <a:latin typeface="Source Han Sans KR"/>
                <a:ea typeface="Source Han Sans KR"/>
                <a:cs typeface="Source Han Sans KR"/>
                <a:sym typeface="Source Han Sans KR"/>
              </a:rPr>
              <a:t>smoke 객체 3개 이상 → 최초 경고</a:t>
            </a:r>
          </a:p>
          <a:p>
            <a:pPr marL="1165863" lvl="2" indent="-388621" algn="l">
              <a:lnSpc>
                <a:spcPts val="3780"/>
              </a:lnSpc>
              <a:buFont typeface="Arial"/>
              <a:buChar char="⚬"/>
            </a:pPr>
            <a:r>
              <a:rPr lang="en-US" sz="2700">
                <a:solidFill>
                  <a:srgbClr val="FFFFFF"/>
                </a:solidFill>
                <a:latin typeface="Source Han Sans KR"/>
                <a:ea typeface="Source Han Sans KR"/>
                <a:cs typeface="Source Han Sans KR"/>
                <a:sym typeface="Source Han Sans KR"/>
              </a:rPr>
              <a:t>불 면적 증가율, smoke 마스크 성장률, 농도 변화율 기반 위험 판단</a:t>
            </a:r>
          </a:p>
          <a:p>
            <a:pPr marL="582932" lvl="1" indent="-291466" algn="l">
              <a:lnSpc>
                <a:spcPts val="3780"/>
              </a:lnSpc>
              <a:buFont typeface="Arial"/>
              <a:buChar char="•"/>
            </a:pPr>
            <a:r>
              <a:rPr lang="en-US" sz="2700">
                <a:solidFill>
                  <a:srgbClr val="FFFFFF"/>
                </a:solidFill>
                <a:latin typeface="Source Han Sans KR"/>
                <a:ea typeface="Source Han Sans KR"/>
                <a:cs typeface="Source Han Sans KR"/>
                <a:sym typeface="Source Han Sans KR"/>
              </a:rPr>
              <a:t>이메일 알림 기능 : 경고 발생 시 자동 메일 전송 (이미지 포함)</a:t>
            </a:r>
          </a:p>
          <a:p>
            <a:pPr marL="582932" lvl="1" indent="-291466" algn="l">
              <a:lnSpc>
                <a:spcPts val="3780"/>
              </a:lnSpc>
              <a:buFont typeface="Arial"/>
              <a:buChar char="•"/>
            </a:pPr>
            <a:r>
              <a:rPr lang="en-US" sz="2700">
                <a:solidFill>
                  <a:srgbClr val="FFFFFF"/>
                </a:solidFill>
                <a:latin typeface="Source Han Sans KR"/>
                <a:ea typeface="Source Han Sans KR"/>
                <a:cs typeface="Source Han Sans KR"/>
                <a:sym typeface="Source Han Sans KR"/>
              </a:rPr>
              <a:t>Streamlit 대시보드 UI :</a:t>
            </a:r>
          </a:p>
          <a:p>
            <a:pPr marL="1165863" lvl="2" indent="-388621" algn="l">
              <a:lnSpc>
                <a:spcPts val="3780"/>
              </a:lnSpc>
              <a:buFont typeface="Arial"/>
              <a:buChar char="⚬"/>
            </a:pPr>
            <a:r>
              <a:rPr lang="en-US" sz="2700">
                <a:solidFill>
                  <a:srgbClr val="FFFFFF"/>
                </a:solidFill>
                <a:latin typeface="Source Han Sans KR"/>
                <a:ea typeface="Source Han Sans KR"/>
                <a:cs typeface="Source Han Sans KR"/>
                <a:sym typeface="Source Han Sans KR"/>
              </a:rPr>
              <a:t>탐지 로그 (클래스, 좌표, 신뢰도)</a:t>
            </a:r>
          </a:p>
          <a:p>
            <a:pPr marL="1165863" lvl="2" indent="-388621" algn="l">
              <a:lnSpc>
                <a:spcPts val="3780"/>
              </a:lnSpc>
              <a:buFont typeface="Arial"/>
              <a:buChar char="⚬"/>
            </a:pPr>
            <a:r>
              <a:rPr lang="en-US" sz="2700">
                <a:solidFill>
                  <a:srgbClr val="FFFFFF"/>
                </a:solidFill>
                <a:latin typeface="Source Han Sans KR"/>
                <a:ea typeface="Source Han Sans KR"/>
                <a:cs typeface="Source Han Sans KR"/>
                <a:sym typeface="Source Han Sans KR"/>
              </a:rPr>
              <a:t>경고 로그 (발생 원인, 위험 레벨, 누적 횟수)</a:t>
            </a:r>
          </a:p>
          <a:p>
            <a:pPr marL="582932" lvl="1" indent="-291466" algn="l">
              <a:lnSpc>
                <a:spcPts val="3780"/>
              </a:lnSpc>
              <a:buFont typeface="Arial"/>
              <a:buChar char="•"/>
            </a:pPr>
            <a:r>
              <a:rPr lang="en-US" sz="2700">
                <a:solidFill>
                  <a:srgbClr val="FFFFFF"/>
                </a:solidFill>
                <a:latin typeface="Source Han Sans KR"/>
                <a:ea typeface="Source Han Sans KR"/>
                <a:cs typeface="Source Han Sans KR"/>
                <a:sym typeface="Source Han Sans KR"/>
              </a:rPr>
              <a:t>입력 선택 기능 : 웹캠/ 영상 업로드 택 1 가능</a:t>
            </a:r>
          </a:p>
        </p:txBody>
      </p:sp>
      <p:grpSp>
        <p:nvGrpSpPr>
          <p:cNvPr id="7" name="Group 7"/>
          <p:cNvGrpSpPr/>
          <p:nvPr/>
        </p:nvGrpSpPr>
        <p:grpSpPr>
          <a:xfrm>
            <a:off x="1358401" y="2342135"/>
            <a:ext cx="6732798" cy="836155"/>
            <a:chOff x="0" y="0"/>
            <a:chExt cx="1917116" cy="238089"/>
          </a:xfrm>
        </p:grpSpPr>
        <p:sp>
          <p:nvSpPr>
            <p:cNvPr id="8" name="Freeform 8"/>
            <p:cNvSpPr/>
            <p:nvPr/>
          </p:nvSpPr>
          <p:spPr>
            <a:xfrm>
              <a:off x="0" y="0"/>
              <a:ext cx="1917117" cy="238089"/>
            </a:xfrm>
            <a:custGeom>
              <a:avLst/>
              <a:gdLst/>
              <a:ahLst/>
              <a:cxnLst/>
              <a:rect l="l" t="t" r="r" b="b"/>
              <a:pathLst>
                <a:path w="1917117" h="238089">
                  <a:moveTo>
                    <a:pt x="114988" y="0"/>
                  </a:moveTo>
                  <a:lnTo>
                    <a:pt x="1802128" y="0"/>
                  </a:lnTo>
                  <a:cubicBezTo>
                    <a:pt x="1832625" y="0"/>
                    <a:pt x="1861873" y="12115"/>
                    <a:pt x="1883437" y="33679"/>
                  </a:cubicBezTo>
                  <a:cubicBezTo>
                    <a:pt x="1905002" y="55244"/>
                    <a:pt x="1917117" y="84491"/>
                    <a:pt x="1917117" y="114988"/>
                  </a:cubicBezTo>
                  <a:lnTo>
                    <a:pt x="1917117" y="123101"/>
                  </a:lnTo>
                  <a:cubicBezTo>
                    <a:pt x="1917117" y="186607"/>
                    <a:pt x="1865635" y="238089"/>
                    <a:pt x="1802128" y="238089"/>
                  </a:cubicBezTo>
                  <a:lnTo>
                    <a:pt x="114988" y="238089"/>
                  </a:lnTo>
                  <a:cubicBezTo>
                    <a:pt x="51482" y="238089"/>
                    <a:pt x="0" y="186607"/>
                    <a:pt x="0" y="123101"/>
                  </a:cubicBezTo>
                  <a:lnTo>
                    <a:pt x="0" y="114988"/>
                  </a:lnTo>
                  <a:cubicBezTo>
                    <a:pt x="0" y="51482"/>
                    <a:pt x="51482" y="0"/>
                    <a:pt x="114988" y="0"/>
                  </a:cubicBezTo>
                  <a:close/>
                </a:path>
              </a:pathLst>
            </a:custGeom>
            <a:solidFill>
              <a:srgbClr val="000000">
                <a:alpha val="0"/>
              </a:srgbClr>
            </a:solidFill>
            <a:ln w="28575" cap="rnd">
              <a:solidFill>
                <a:srgbClr val="4AC0DE"/>
              </a:solidFill>
              <a:prstDash val="solid"/>
              <a:round/>
            </a:ln>
          </p:spPr>
        </p:sp>
        <p:sp>
          <p:nvSpPr>
            <p:cNvPr id="9" name="TextBox 9"/>
            <p:cNvSpPr txBox="1"/>
            <p:nvPr/>
          </p:nvSpPr>
          <p:spPr>
            <a:xfrm>
              <a:off x="0" y="-38100"/>
              <a:ext cx="1917116" cy="276189"/>
            </a:xfrm>
            <a:prstGeom prst="rect">
              <a:avLst/>
            </a:prstGeom>
          </p:spPr>
          <p:txBody>
            <a:bodyPr lIns="50800" tIns="50800" rIns="50800" bIns="50800" rtlCol="0" anchor="ctr"/>
            <a:lstStyle/>
            <a:p>
              <a:pPr algn="ctr">
                <a:lnSpc>
                  <a:spcPts val="2800"/>
                </a:lnSpc>
              </a:pPr>
              <a:endParaRPr/>
            </a:p>
          </p:txBody>
        </p:sp>
      </p:grpSp>
      <p:grpSp>
        <p:nvGrpSpPr>
          <p:cNvPr id="10" name="Group 10"/>
          <p:cNvGrpSpPr/>
          <p:nvPr/>
        </p:nvGrpSpPr>
        <p:grpSpPr>
          <a:xfrm>
            <a:off x="9616685" y="2342135"/>
            <a:ext cx="6732798" cy="836155"/>
            <a:chOff x="0" y="0"/>
            <a:chExt cx="1917116" cy="238089"/>
          </a:xfrm>
        </p:grpSpPr>
        <p:sp>
          <p:nvSpPr>
            <p:cNvPr id="11" name="Freeform 11"/>
            <p:cNvSpPr/>
            <p:nvPr/>
          </p:nvSpPr>
          <p:spPr>
            <a:xfrm>
              <a:off x="0" y="0"/>
              <a:ext cx="1917117" cy="238089"/>
            </a:xfrm>
            <a:custGeom>
              <a:avLst/>
              <a:gdLst/>
              <a:ahLst/>
              <a:cxnLst/>
              <a:rect l="l" t="t" r="r" b="b"/>
              <a:pathLst>
                <a:path w="1917117" h="238089">
                  <a:moveTo>
                    <a:pt x="114988" y="0"/>
                  </a:moveTo>
                  <a:lnTo>
                    <a:pt x="1802128" y="0"/>
                  </a:lnTo>
                  <a:cubicBezTo>
                    <a:pt x="1832625" y="0"/>
                    <a:pt x="1861873" y="12115"/>
                    <a:pt x="1883437" y="33679"/>
                  </a:cubicBezTo>
                  <a:cubicBezTo>
                    <a:pt x="1905002" y="55244"/>
                    <a:pt x="1917117" y="84491"/>
                    <a:pt x="1917117" y="114988"/>
                  </a:cubicBezTo>
                  <a:lnTo>
                    <a:pt x="1917117" y="123101"/>
                  </a:lnTo>
                  <a:cubicBezTo>
                    <a:pt x="1917117" y="186607"/>
                    <a:pt x="1865635" y="238089"/>
                    <a:pt x="1802128" y="238089"/>
                  </a:cubicBezTo>
                  <a:lnTo>
                    <a:pt x="114988" y="238089"/>
                  </a:lnTo>
                  <a:cubicBezTo>
                    <a:pt x="51482" y="238089"/>
                    <a:pt x="0" y="186607"/>
                    <a:pt x="0" y="123101"/>
                  </a:cubicBezTo>
                  <a:lnTo>
                    <a:pt x="0" y="114988"/>
                  </a:lnTo>
                  <a:cubicBezTo>
                    <a:pt x="0" y="51482"/>
                    <a:pt x="51482" y="0"/>
                    <a:pt x="114988" y="0"/>
                  </a:cubicBezTo>
                  <a:close/>
                </a:path>
              </a:pathLst>
            </a:custGeom>
            <a:solidFill>
              <a:srgbClr val="000000">
                <a:alpha val="0"/>
              </a:srgbClr>
            </a:solidFill>
            <a:ln w="28575" cap="rnd">
              <a:solidFill>
                <a:srgbClr val="4AC0DE"/>
              </a:solidFill>
              <a:prstDash val="solid"/>
              <a:round/>
            </a:ln>
          </p:spPr>
        </p:sp>
        <p:sp>
          <p:nvSpPr>
            <p:cNvPr id="12" name="TextBox 12"/>
            <p:cNvSpPr txBox="1"/>
            <p:nvPr/>
          </p:nvSpPr>
          <p:spPr>
            <a:xfrm>
              <a:off x="0" y="-38100"/>
              <a:ext cx="1917116" cy="276189"/>
            </a:xfrm>
            <a:prstGeom prst="rect">
              <a:avLst/>
            </a:prstGeom>
          </p:spPr>
          <p:txBody>
            <a:bodyPr lIns="50800" tIns="50800" rIns="50800" bIns="50800" rtlCol="0" anchor="ctr"/>
            <a:lstStyle/>
            <a:p>
              <a:pPr algn="ctr">
                <a:lnSpc>
                  <a:spcPts val="2800"/>
                </a:lnSpc>
              </a:pPr>
              <a:endParaRPr/>
            </a:p>
          </p:txBody>
        </p:sp>
      </p:grpSp>
      <p:sp>
        <p:nvSpPr>
          <p:cNvPr id="13" name="Freeform 13"/>
          <p:cNvSpPr/>
          <p:nvPr/>
        </p:nvSpPr>
        <p:spPr>
          <a:xfrm>
            <a:off x="1358401" y="2342135"/>
            <a:ext cx="836155" cy="836155"/>
          </a:xfrm>
          <a:custGeom>
            <a:avLst/>
            <a:gdLst/>
            <a:ahLst/>
            <a:cxnLst/>
            <a:rect l="l" t="t" r="r" b="b"/>
            <a:pathLst>
              <a:path w="836155" h="836155">
                <a:moveTo>
                  <a:pt x="0" y="0"/>
                </a:moveTo>
                <a:lnTo>
                  <a:pt x="836155" y="0"/>
                </a:lnTo>
                <a:lnTo>
                  <a:pt x="836155" y="836155"/>
                </a:lnTo>
                <a:lnTo>
                  <a:pt x="0" y="836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9616685" y="2342135"/>
            <a:ext cx="836155" cy="836155"/>
          </a:xfrm>
          <a:custGeom>
            <a:avLst/>
            <a:gdLst/>
            <a:ahLst/>
            <a:cxnLst/>
            <a:rect l="l" t="t" r="r" b="b"/>
            <a:pathLst>
              <a:path w="836155" h="836155">
                <a:moveTo>
                  <a:pt x="0" y="0"/>
                </a:moveTo>
                <a:lnTo>
                  <a:pt x="836156" y="0"/>
                </a:lnTo>
                <a:lnTo>
                  <a:pt x="836156" y="836155"/>
                </a:lnTo>
                <a:lnTo>
                  <a:pt x="0" y="836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410833" y="2443031"/>
            <a:ext cx="552835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전체 흐름 요약</a:t>
            </a:r>
          </a:p>
        </p:txBody>
      </p:sp>
      <p:sp>
        <p:nvSpPr>
          <p:cNvPr id="16" name="TextBox 16"/>
          <p:cNvSpPr txBox="1"/>
          <p:nvPr/>
        </p:nvSpPr>
        <p:spPr>
          <a:xfrm>
            <a:off x="10671916" y="2443031"/>
            <a:ext cx="5528358" cy="520064"/>
          </a:xfrm>
          <a:prstGeom prst="rect">
            <a:avLst/>
          </a:prstGeom>
        </p:spPr>
        <p:txBody>
          <a:bodyPr lIns="0" tIns="0" rIns="0" bIns="0" rtlCol="0" anchor="t">
            <a:spAutoFit/>
          </a:bodyPr>
          <a:lstStyle/>
          <a:p>
            <a:pPr algn="l">
              <a:lnSpc>
                <a:spcPts val="4320"/>
              </a:lnSpc>
              <a:spcBef>
                <a:spcPct val="0"/>
              </a:spcBef>
            </a:pPr>
            <a:r>
              <a:rPr lang="en-US" sz="2700">
                <a:solidFill>
                  <a:srgbClr val="FFFFFF"/>
                </a:solidFill>
                <a:latin typeface="210 네버랜드 Light"/>
                <a:ea typeface="210 네버랜드 Light"/>
                <a:cs typeface="210 네버랜드 Light"/>
                <a:sym typeface="210 네버랜드 Light"/>
              </a:rPr>
              <a:t>구현된 주요 기능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5141C">
                <a:alpha val="100000"/>
              </a:srgbClr>
            </a:gs>
            <a:gs pos="100000">
              <a:srgbClr val="1C3645">
                <a:alpha val="100000"/>
              </a:srgbClr>
            </a:gs>
          </a:gsLst>
          <a:lin ang="5400000"/>
        </a:gradFill>
        <a:effectLst/>
      </p:bgPr>
    </p:bg>
    <p:spTree>
      <p:nvGrpSpPr>
        <p:cNvPr id="1" name=""/>
        <p:cNvGrpSpPr/>
        <p:nvPr/>
      </p:nvGrpSpPr>
      <p:grpSpPr>
        <a:xfrm>
          <a:off x="0" y="0"/>
          <a:ext cx="0" cy="0"/>
          <a:chOff x="0" y="0"/>
          <a:chExt cx="0" cy="0"/>
        </a:xfrm>
      </p:grpSpPr>
      <p:sp>
        <p:nvSpPr>
          <p:cNvPr id="2" name="AutoShape 2"/>
          <p:cNvSpPr/>
          <p:nvPr/>
        </p:nvSpPr>
        <p:spPr>
          <a:xfrm>
            <a:off x="0" y="687980"/>
            <a:ext cx="19490384" cy="0"/>
          </a:xfrm>
          <a:prstGeom prst="line">
            <a:avLst/>
          </a:prstGeom>
          <a:ln w="38100" cap="flat">
            <a:solidFill>
              <a:srgbClr val="497B97"/>
            </a:solidFill>
            <a:prstDash val="solid"/>
            <a:headEnd type="none" w="sm" len="sm"/>
            <a:tailEnd type="none" w="sm" len="sm"/>
          </a:ln>
        </p:spPr>
      </p:sp>
      <p:sp>
        <p:nvSpPr>
          <p:cNvPr id="3" name="Freeform 3"/>
          <p:cNvSpPr/>
          <p:nvPr/>
        </p:nvSpPr>
        <p:spPr>
          <a:xfrm>
            <a:off x="1506497" y="3473565"/>
            <a:ext cx="7418586" cy="5983266"/>
          </a:xfrm>
          <a:custGeom>
            <a:avLst/>
            <a:gdLst/>
            <a:ahLst/>
            <a:cxnLst/>
            <a:rect l="l" t="t" r="r" b="b"/>
            <a:pathLst>
              <a:path w="7418586" h="5983266">
                <a:moveTo>
                  <a:pt x="0" y="0"/>
                </a:moveTo>
                <a:lnTo>
                  <a:pt x="7418586" y="0"/>
                </a:lnTo>
                <a:lnTo>
                  <a:pt x="7418586" y="5983266"/>
                </a:lnTo>
                <a:lnTo>
                  <a:pt x="0" y="5983266"/>
                </a:lnTo>
                <a:lnTo>
                  <a:pt x="0" y="0"/>
                </a:lnTo>
                <a:close/>
              </a:path>
            </a:pathLst>
          </a:custGeom>
          <a:blipFill>
            <a:blip r:embed="rId2"/>
            <a:stretch>
              <a:fillRect r="-6471"/>
            </a:stretch>
          </a:blipFill>
        </p:spPr>
      </p:sp>
      <p:sp>
        <p:nvSpPr>
          <p:cNvPr id="4" name="Freeform 4"/>
          <p:cNvSpPr/>
          <p:nvPr/>
        </p:nvSpPr>
        <p:spPr>
          <a:xfrm>
            <a:off x="9551655" y="3504660"/>
            <a:ext cx="7107070" cy="5952171"/>
          </a:xfrm>
          <a:custGeom>
            <a:avLst/>
            <a:gdLst/>
            <a:ahLst/>
            <a:cxnLst/>
            <a:rect l="l" t="t" r="r" b="b"/>
            <a:pathLst>
              <a:path w="7107070" h="5952171">
                <a:moveTo>
                  <a:pt x="0" y="0"/>
                </a:moveTo>
                <a:lnTo>
                  <a:pt x="7107070" y="0"/>
                </a:lnTo>
                <a:lnTo>
                  <a:pt x="7107070" y="5952171"/>
                </a:lnTo>
                <a:lnTo>
                  <a:pt x="0" y="5952171"/>
                </a:lnTo>
                <a:lnTo>
                  <a:pt x="0" y="0"/>
                </a:lnTo>
                <a:close/>
              </a:path>
            </a:pathLst>
          </a:custGeom>
          <a:blipFill>
            <a:blip r:embed="rId3"/>
            <a:stretch>
              <a:fillRect/>
            </a:stretch>
          </a:blipFill>
        </p:spPr>
      </p:sp>
      <p:sp>
        <p:nvSpPr>
          <p:cNvPr id="5" name="TextBox 5"/>
          <p:cNvSpPr txBox="1"/>
          <p:nvPr/>
        </p:nvSpPr>
        <p:spPr>
          <a:xfrm>
            <a:off x="7197196" y="1185085"/>
            <a:ext cx="5907995" cy="781050"/>
          </a:xfrm>
          <a:prstGeom prst="rect">
            <a:avLst/>
          </a:prstGeom>
        </p:spPr>
        <p:txBody>
          <a:bodyPr lIns="0" tIns="0" rIns="0" bIns="0" rtlCol="0" anchor="t">
            <a:spAutoFit/>
          </a:bodyPr>
          <a:lstStyle/>
          <a:p>
            <a:pPr marL="0" lvl="0" indent="0" algn="ctr">
              <a:lnSpc>
                <a:spcPts val="6000"/>
              </a:lnSpc>
              <a:spcBef>
                <a:spcPct val="0"/>
              </a:spcBef>
            </a:pPr>
            <a:r>
              <a:rPr lang="en-US" sz="5000">
                <a:solidFill>
                  <a:srgbClr val="FFFFFF"/>
                </a:solidFill>
                <a:latin typeface="210 네버랜드 Light"/>
                <a:ea typeface="210 네버랜드 Light"/>
                <a:cs typeface="210 네버랜드 Light"/>
                <a:sym typeface="210 네버랜드 Light"/>
              </a:rPr>
              <a:t>서비스 / 기능 소개</a:t>
            </a:r>
          </a:p>
        </p:txBody>
      </p:sp>
      <p:sp>
        <p:nvSpPr>
          <p:cNvPr id="6" name="TextBox 6"/>
          <p:cNvSpPr txBox="1"/>
          <p:nvPr/>
        </p:nvSpPr>
        <p:spPr>
          <a:xfrm>
            <a:off x="5749459" y="1070785"/>
            <a:ext cx="1447736" cy="971550"/>
          </a:xfrm>
          <a:prstGeom prst="rect">
            <a:avLst/>
          </a:prstGeom>
        </p:spPr>
        <p:txBody>
          <a:bodyPr lIns="0" tIns="0" rIns="0" bIns="0" rtlCol="0" anchor="t">
            <a:spAutoFit/>
          </a:bodyPr>
          <a:lstStyle/>
          <a:p>
            <a:pPr algn="ctr">
              <a:lnSpc>
                <a:spcPts val="7800"/>
              </a:lnSpc>
            </a:pPr>
            <a:r>
              <a:rPr lang="en-US" sz="6000" spc="300">
                <a:solidFill>
                  <a:srgbClr val="4AC0DE"/>
                </a:solidFill>
                <a:latin typeface="Sanchez"/>
                <a:ea typeface="Sanchez"/>
                <a:cs typeface="Sanchez"/>
                <a:sym typeface="Sanchez"/>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2073</Words>
  <Application>Microsoft Office PowerPoint</Application>
  <PresentationFormat>사용자 지정</PresentationFormat>
  <Paragraphs>283</Paragraphs>
  <Slides>30</Slides>
  <Notes>0</Notes>
  <HiddenSlides>0</HiddenSlides>
  <MMClips>2</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30</vt:i4>
      </vt:variant>
    </vt:vector>
  </HeadingPairs>
  <TitlesOfParts>
    <vt:vector size="38" baseType="lpstr">
      <vt:lpstr>210 네버랜드 Light</vt:lpstr>
      <vt:lpstr>Sanchez</vt:lpstr>
      <vt:lpstr>210 네버랜드</vt:lpstr>
      <vt:lpstr>Calibri</vt:lpstr>
      <vt:lpstr>Source Han Sans KR</vt:lpstr>
      <vt:lpstr>Source Han Sans KR Bold</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2025.06.19</dc:title>
  <cp:lastModifiedBy>main</cp:lastModifiedBy>
  <cp:revision>3</cp:revision>
  <dcterms:created xsi:type="dcterms:W3CDTF">2006-08-16T00:00:00Z</dcterms:created>
  <dcterms:modified xsi:type="dcterms:W3CDTF">2025-06-19T07:41:09Z</dcterms:modified>
  <dc:identifier>DAGqryrFnsA</dc:identifier>
</cp:coreProperties>
</file>